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9" r:id="rId4"/>
    <p:sldId id="260" r:id="rId5"/>
    <p:sldId id="262" r:id="rId6"/>
    <p:sldId id="261" r:id="rId7"/>
    <p:sldId id="270" r:id="rId8"/>
    <p:sldId id="269" r:id="rId9"/>
    <p:sldId id="278" r:id="rId10"/>
    <p:sldId id="264" r:id="rId11"/>
    <p:sldId id="271" r:id="rId12"/>
    <p:sldId id="279" r:id="rId13"/>
    <p:sldId id="277" r:id="rId14"/>
    <p:sldId id="272" r:id="rId15"/>
    <p:sldId id="273" r:id="rId16"/>
    <p:sldId id="280" r:id="rId17"/>
    <p:sldId id="283" r:id="rId18"/>
    <p:sldId id="274" r:id="rId19"/>
    <p:sldId id="275" r:id="rId20"/>
    <p:sldId id="281" r:id="rId21"/>
    <p:sldId id="284" r:id="rId22"/>
    <p:sldId id="276" r:id="rId23"/>
    <p:sldId id="285" r:id="rId24"/>
    <p:sldId id="282" r:id="rId25"/>
    <p:sldId id="263" r:id="rId26"/>
    <p:sldId id="266" r:id="rId27"/>
    <p:sldId id="267" r:id="rId28"/>
  </p:sldIdLst>
  <p:sldSz cx="12192000" cy="6858000"/>
  <p:notesSz cx="6858000" cy="9144000"/>
  <p:embeddedFontLst>
    <p:embeddedFont>
      <p:font typeface="Montserrat Light" panose="020B0604020202020204" charset="0"/>
      <p:regular r:id="rId30"/>
      <p:bold r:id="rId31"/>
      <p:italic r:id="rId32"/>
      <p:boldItalic r:id="rId33"/>
    </p:embeddedFont>
    <p:embeddedFont>
      <p:font typeface="Montserrat Medium" panose="020B0604020202020204" charset="0"/>
      <p:regular r:id="rId34"/>
      <p:bold r:id="rId35"/>
      <p:italic r:id="rId36"/>
      <p:bold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Poppins" panose="020B0604020202020204" charset="0"/>
      <p:regular r:id="rId42"/>
      <p:bold r:id="rId43"/>
      <p:italic r:id="rId44"/>
      <p:boldItalic r:id="rId45"/>
    </p:embeddedFont>
    <p:embeddedFont>
      <p:font typeface="Montserrat" panose="020B0604020202020204" charset="0"/>
      <p:regular r:id="rId46"/>
      <p:bold r:id="rId47"/>
      <p:italic r:id="rId48"/>
      <p:boldItalic r:id="rId49"/>
    </p:embeddedFont>
    <p:embeddedFont>
      <p:font typeface="Montserrat SemiBold" panose="020B0604020202020204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4" roundtripDataSignature="AMtx7mhiVGA/MAfkwzHhmbreqLpGhG+V0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font" Target="fonts/font24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2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font" Target="fonts/font12.fntdata"/><Relationship Id="rId54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font" Target="fonts/font2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467375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97011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205584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989349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78920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118013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152255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615476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14638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204086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72375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766334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8292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085784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833738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555274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66648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ixR-KIJKYM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pn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jpg"/><Relationship Id="rId4" Type="http://schemas.openxmlformats.org/officeDocument/2006/relationships/image" Target="../media/image2.png"/><Relationship Id="rId9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0" y="0"/>
            <a:ext cx="12192000" cy="717863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"/>
          <p:cNvSpPr txBox="1">
            <a:spLocks noGrp="1"/>
          </p:cNvSpPr>
          <p:nvPr>
            <p:ph type="ctrTitle"/>
          </p:nvPr>
        </p:nvSpPr>
        <p:spPr>
          <a:xfrm>
            <a:off x="1524000" y="1600199"/>
            <a:ext cx="9144000" cy="190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"/>
              <a:buNone/>
            </a:pPr>
            <a:r>
              <a:rPr lang="es-ES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UNIT 3</a:t>
            </a:r>
            <a:r>
              <a:rPr lang="es-ES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r>
              <a:rPr lang="es-ES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ECVET</a:t>
            </a:r>
            <a:br>
              <a:rPr lang="es-ES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s-ES" b="1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DIGITAL PUBLISHING</a:t>
            </a:r>
            <a:endParaRPr dirty="0"/>
          </a:p>
        </p:txBody>
      </p:sp>
      <p:sp>
        <p:nvSpPr>
          <p:cNvPr id="86" name="Google Shape;86;p1"/>
          <p:cNvSpPr txBox="1">
            <a:spLocks noGrp="1"/>
          </p:cNvSpPr>
          <p:nvPr>
            <p:ph type="subTitle" idx="1"/>
          </p:nvPr>
        </p:nvSpPr>
        <p:spPr>
          <a:xfrm>
            <a:off x="1569720" y="332771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s-ES" dirty="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UNIT </a:t>
            </a:r>
            <a:r>
              <a:rPr lang="es-ES" dirty="0" smtClean="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5 </a:t>
            </a:r>
            <a:r>
              <a:rPr lang="es-ES" dirty="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– </a:t>
            </a:r>
            <a:r>
              <a:rPr lang="es-ES" dirty="0" smtClean="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MARKETING AND PUBLIC RELATIONS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 lang="es-ES" dirty="0" smtClean="0">
              <a:solidFill>
                <a:srgbClr val="C00000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s-ES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Light"/>
                <a:ea typeface="Montserrat Light"/>
                <a:cs typeface="Montserrat Light"/>
                <a:sym typeface="Montserrat Light"/>
              </a:rPr>
              <a:t>W</a:t>
            </a:r>
            <a:r>
              <a:rPr lang="es-ES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Light"/>
                <a:ea typeface="Montserrat Light"/>
                <a:cs typeface="Montserrat Light"/>
                <a:sym typeface="Montserrat Light"/>
              </a:rPr>
              <a:t>hat</a:t>
            </a:r>
            <a:r>
              <a:rPr lang="es-ES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r>
              <a:rPr lang="es-ES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Light"/>
                <a:ea typeface="Montserrat Light"/>
                <a:cs typeface="Montserrat Light"/>
                <a:sym typeface="Montserrat Light"/>
              </a:rPr>
              <a:t>is</a:t>
            </a:r>
            <a:r>
              <a:rPr lang="es-ES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Light"/>
                <a:ea typeface="Montserrat Light"/>
                <a:cs typeface="Montserrat Light"/>
                <a:sym typeface="Montserrat Light"/>
              </a:rPr>
              <a:t> Digital </a:t>
            </a:r>
            <a:r>
              <a:rPr lang="es-E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Light"/>
                <a:ea typeface="Montserrat Light"/>
                <a:cs typeface="Montserrat Light"/>
                <a:sym typeface="Montserrat Light"/>
              </a:rPr>
              <a:t>M</a:t>
            </a:r>
            <a:r>
              <a:rPr lang="es-ES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Light"/>
                <a:ea typeface="Montserrat Light"/>
                <a:cs typeface="Montserrat Light"/>
                <a:sym typeface="Montserrat Light"/>
              </a:rPr>
              <a:t>arketing?</a:t>
            </a:r>
            <a:endParaRPr lang="es-ES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grpSp>
        <p:nvGrpSpPr>
          <p:cNvPr id="87" name="Google Shape;87;p1"/>
          <p:cNvGrpSpPr/>
          <p:nvPr/>
        </p:nvGrpSpPr>
        <p:grpSpPr>
          <a:xfrm>
            <a:off x="8133405" y="3785092"/>
            <a:ext cx="3351530" cy="2754074"/>
            <a:chOff x="8002780" y="3547586"/>
            <a:chExt cx="3351530" cy="2754074"/>
          </a:xfrm>
        </p:grpSpPr>
        <p:pic>
          <p:nvPicPr>
            <p:cNvPr id="88" name="Google Shape;88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361170" y="3547586"/>
              <a:ext cx="1799271" cy="17992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" name="Google Shape;89;p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002780" y="5345603"/>
              <a:ext cx="3351530" cy="95605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35001"/>
            <a:ext cx="12361985" cy="824132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59;p6"/>
          <p:cNvSpPr/>
          <p:nvPr/>
        </p:nvSpPr>
        <p:spPr>
          <a:xfrm>
            <a:off x="6884377" y="1"/>
            <a:ext cx="3741068" cy="2256312"/>
          </a:xfrm>
          <a:prstGeom prst="rect">
            <a:avLst/>
          </a:prstGeom>
          <a:solidFill>
            <a:srgbClr val="DC0531"/>
          </a:solidFill>
          <a:ln w="12700" cap="flat" cmpd="sng">
            <a:solidFill>
              <a:srgbClr val="DC053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6"/>
          <p:cNvSpPr/>
          <p:nvPr/>
        </p:nvSpPr>
        <p:spPr>
          <a:xfrm>
            <a:off x="0" y="949569"/>
            <a:ext cx="6312877" cy="4682303"/>
          </a:xfrm>
          <a:prstGeom prst="rect">
            <a:avLst/>
          </a:prstGeom>
          <a:solidFill>
            <a:srgbClr val="DC0531"/>
          </a:solidFill>
          <a:ln w="12700" cap="flat" cmpd="sng">
            <a:solidFill>
              <a:srgbClr val="DC053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6"/>
          <p:cNvSpPr txBox="1"/>
          <p:nvPr/>
        </p:nvSpPr>
        <p:spPr>
          <a:xfrm>
            <a:off x="7083630" y="1013029"/>
            <a:ext cx="354181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dirty="0" smtClean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EMAIL MARKETING</a:t>
            </a:r>
            <a:endParaRPr dirty="0"/>
          </a:p>
        </p:txBody>
      </p:sp>
      <p:sp>
        <p:nvSpPr>
          <p:cNvPr id="162" name="Google Shape;162;p6"/>
          <p:cNvSpPr txBox="1"/>
          <p:nvPr/>
        </p:nvSpPr>
        <p:spPr>
          <a:xfrm>
            <a:off x="6802430" y="2426126"/>
            <a:ext cx="4777838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en-US" sz="1800" dirty="0"/>
              <a:t>Email offers a much more personal </a:t>
            </a:r>
            <a:r>
              <a:rPr lang="en-US" sz="1800" dirty="0" smtClean="0"/>
              <a:t>manner </a:t>
            </a:r>
            <a:r>
              <a:rPr lang="en-US" sz="1800" dirty="0"/>
              <a:t>of connecting </a:t>
            </a:r>
            <a:r>
              <a:rPr lang="en-US" sz="1800" dirty="0" smtClean="0"/>
              <a:t>with your target audience. </a:t>
            </a:r>
            <a:r>
              <a:rPr lang="en-US" sz="1800" dirty="0"/>
              <a:t>It is a </a:t>
            </a:r>
            <a:r>
              <a:rPr lang="en-US" sz="1800" dirty="0" smtClean="0"/>
              <a:t>kind </a:t>
            </a:r>
            <a:r>
              <a:rPr lang="en-US" sz="1800" dirty="0"/>
              <a:t>of internet marketing that can truly make </a:t>
            </a:r>
            <a:r>
              <a:rPr lang="en-US" sz="1800" dirty="0" smtClean="0"/>
              <a:t>your product different from the rest.</a:t>
            </a:r>
          </a:p>
          <a:p>
            <a:pPr lvl="0" algn="just"/>
            <a:endParaRPr lang="en-US" sz="1800" dirty="0"/>
          </a:p>
          <a:p>
            <a:pPr lvl="0" algn="just"/>
            <a:r>
              <a:rPr lang="en-US" sz="1800" dirty="0" smtClean="0"/>
              <a:t>You </a:t>
            </a:r>
            <a:r>
              <a:rPr lang="en-US" sz="1800" dirty="0"/>
              <a:t>can offer exclusive ‘insider’ content, special discounts, and customized content to your email subscribers to make them feel special. </a:t>
            </a:r>
            <a:endParaRPr lang="en-US" sz="1800" dirty="0" smtClean="0"/>
          </a:p>
          <a:p>
            <a:pPr lvl="0" algn="just"/>
            <a:endParaRPr lang="en-US" sz="1800" dirty="0"/>
          </a:p>
          <a:p>
            <a:pPr lvl="0" algn="just"/>
            <a:r>
              <a:rPr lang="en-US" sz="1800" dirty="0" smtClean="0"/>
              <a:t>The </a:t>
            </a:r>
            <a:r>
              <a:rPr lang="en-US" sz="1800" dirty="0"/>
              <a:t>attractive </a:t>
            </a:r>
            <a:r>
              <a:rPr lang="en-US" sz="1800" dirty="0" smtClean="0"/>
              <a:t>offers </a:t>
            </a:r>
            <a:r>
              <a:rPr lang="en-US" sz="1800" dirty="0"/>
              <a:t>may also </a:t>
            </a:r>
            <a:r>
              <a:rPr lang="en-US" sz="1800" dirty="0" smtClean="0"/>
              <a:t>get that your </a:t>
            </a:r>
            <a:r>
              <a:rPr lang="en-US" sz="1800" dirty="0"/>
              <a:t>non-subscribers to sign up for </a:t>
            </a:r>
            <a:r>
              <a:rPr lang="en-US" sz="1800" dirty="0" smtClean="0"/>
              <a:t>next emails.</a:t>
            </a:r>
            <a:endParaRPr sz="1800" dirty="0"/>
          </a:p>
        </p:txBody>
      </p:sp>
      <p:grpSp>
        <p:nvGrpSpPr>
          <p:cNvPr id="163" name="Google Shape;163;p6"/>
          <p:cNvGrpSpPr/>
          <p:nvPr/>
        </p:nvGrpSpPr>
        <p:grpSpPr>
          <a:xfrm>
            <a:off x="11720945" y="5631872"/>
            <a:ext cx="942109" cy="920337"/>
            <a:chOff x="11720945" y="5631872"/>
            <a:chExt cx="942109" cy="920337"/>
          </a:xfrm>
        </p:grpSpPr>
        <p:sp>
          <p:nvSpPr>
            <p:cNvPr id="164" name="Google Shape;164;p6"/>
            <p:cNvSpPr/>
            <p:nvPr/>
          </p:nvSpPr>
          <p:spPr>
            <a:xfrm>
              <a:off x="11720945" y="5631872"/>
              <a:ext cx="942109" cy="920337"/>
            </a:xfrm>
            <a:prstGeom prst="ellipse">
              <a:avLst/>
            </a:prstGeom>
            <a:solidFill>
              <a:srgbClr val="DC0531"/>
            </a:solidFill>
            <a:ln w="12700" cap="flat" cmpd="sng">
              <a:solidFill>
                <a:srgbClr val="DC053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6"/>
            <p:cNvSpPr txBox="1"/>
            <p:nvPr/>
          </p:nvSpPr>
          <p:spPr>
            <a:xfrm>
              <a:off x="11847613" y="5861207"/>
              <a:ext cx="523164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400" dirty="0" smtClean="0">
                  <a:solidFill>
                    <a:schemeClr val="lt1"/>
                  </a:solidFill>
                  <a:latin typeface="Montserrat"/>
                  <a:sym typeface="Montserrat"/>
                </a:rPr>
                <a:t>10</a:t>
              </a:r>
              <a:endParaRPr dirty="0"/>
            </a:p>
          </p:txBody>
        </p:sp>
      </p:grpSp>
      <p:sp>
        <p:nvSpPr>
          <p:cNvPr id="166" name="Google Shape;166;p6"/>
          <p:cNvSpPr txBox="1"/>
          <p:nvPr/>
        </p:nvSpPr>
        <p:spPr>
          <a:xfrm>
            <a:off x="215753" y="182828"/>
            <a:ext cx="2398816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0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ECVET </a:t>
            </a:r>
            <a:r>
              <a:rPr lang="es-ES" sz="1000" dirty="0" err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for</a:t>
            </a:r>
            <a:r>
              <a:rPr lang="es-ES" sz="10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Digital Publishing</a:t>
            </a:r>
            <a:endParaRPr dirty="0"/>
          </a:p>
        </p:txBody>
      </p:sp>
      <p:sp>
        <p:nvSpPr>
          <p:cNvPr id="13" name="Google Shape;172;p7"/>
          <p:cNvSpPr txBox="1"/>
          <p:nvPr/>
        </p:nvSpPr>
        <p:spPr>
          <a:xfrm>
            <a:off x="5904662" y="105883"/>
            <a:ext cx="816429" cy="646331"/>
          </a:xfrm>
          <a:prstGeom prst="rect">
            <a:avLst/>
          </a:prstGeom>
          <a:solidFill>
            <a:srgbClr val="DC053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02</a:t>
            </a:r>
            <a:endParaRPr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53" y="1272734"/>
            <a:ext cx="5428909" cy="4071682"/>
          </a:xfrm>
          <a:prstGeom prst="rect">
            <a:avLst/>
          </a:prstGeom>
        </p:spPr>
      </p:pic>
      <p:sp>
        <p:nvSpPr>
          <p:cNvPr id="14" name="Google Shape;142;p4"/>
          <p:cNvSpPr txBox="1"/>
          <p:nvPr/>
        </p:nvSpPr>
        <p:spPr>
          <a:xfrm>
            <a:off x="215753" y="364834"/>
            <a:ext cx="3314739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1100" b="1" dirty="0"/>
              <a:t>MARKETING &amp; </a:t>
            </a:r>
            <a:r>
              <a:rPr lang="es-ES" sz="1100" b="1" dirty="0" smtClean="0"/>
              <a:t>DISTRIBUTION</a:t>
            </a:r>
            <a:endParaRPr sz="1100" b="1" dirty="0"/>
          </a:p>
        </p:txBody>
      </p:sp>
    </p:spTree>
    <p:extLst>
      <p:ext uri="{BB962C8B-B14F-4D97-AF65-F5344CB8AC3E}">
        <p14:creationId xmlns:p14="http://schemas.microsoft.com/office/powerpoint/2010/main" val="12052902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59;p6"/>
          <p:cNvSpPr/>
          <p:nvPr/>
        </p:nvSpPr>
        <p:spPr>
          <a:xfrm>
            <a:off x="9961685" y="-317"/>
            <a:ext cx="2230314" cy="6858317"/>
          </a:xfrm>
          <a:prstGeom prst="rect">
            <a:avLst/>
          </a:prstGeom>
          <a:solidFill>
            <a:srgbClr val="DC0531"/>
          </a:solidFill>
          <a:ln w="12700" cap="flat" cmpd="sng">
            <a:solidFill>
              <a:srgbClr val="DC053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6" name="Google Shape;206;p10"/>
          <p:cNvGrpSpPr/>
          <p:nvPr/>
        </p:nvGrpSpPr>
        <p:grpSpPr>
          <a:xfrm>
            <a:off x="11720945" y="5631872"/>
            <a:ext cx="942109" cy="920337"/>
            <a:chOff x="11720945" y="5631872"/>
            <a:chExt cx="942109" cy="920337"/>
          </a:xfrm>
        </p:grpSpPr>
        <p:sp>
          <p:nvSpPr>
            <p:cNvPr id="207" name="Google Shape;207;p10"/>
            <p:cNvSpPr/>
            <p:nvPr/>
          </p:nvSpPr>
          <p:spPr>
            <a:xfrm>
              <a:off x="11720945" y="5631872"/>
              <a:ext cx="942109" cy="920337"/>
            </a:xfrm>
            <a:prstGeom prst="ellipse">
              <a:avLst/>
            </a:prstGeom>
            <a:solidFill>
              <a:srgbClr val="DC0531"/>
            </a:solidFill>
            <a:ln w="12700" cap="flat" cmpd="sng">
              <a:solidFill>
                <a:srgbClr val="DC053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10"/>
            <p:cNvSpPr txBox="1"/>
            <p:nvPr/>
          </p:nvSpPr>
          <p:spPr>
            <a:xfrm>
              <a:off x="11847612" y="5861207"/>
              <a:ext cx="505579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400" dirty="0" smtClean="0">
                  <a:solidFill>
                    <a:schemeClr val="lt1"/>
                  </a:solidFill>
                  <a:latin typeface="Montserrat"/>
                  <a:sym typeface="Montserrat"/>
                </a:rPr>
                <a:t>11</a:t>
              </a:r>
              <a:endParaRPr dirty="0"/>
            </a:p>
          </p:txBody>
        </p:sp>
      </p:grpSp>
      <p:grpSp>
        <p:nvGrpSpPr>
          <p:cNvPr id="16" name="Google Shape;202;p10"/>
          <p:cNvGrpSpPr/>
          <p:nvPr/>
        </p:nvGrpSpPr>
        <p:grpSpPr>
          <a:xfrm>
            <a:off x="729172" y="977684"/>
            <a:ext cx="4613280" cy="1569620"/>
            <a:chOff x="1108364" y="1906639"/>
            <a:chExt cx="4613280" cy="1569620"/>
          </a:xfrm>
        </p:grpSpPr>
        <p:sp>
          <p:nvSpPr>
            <p:cNvPr id="17" name="Google Shape;203;p10"/>
            <p:cNvSpPr/>
            <p:nvPr/>
          </p:nvSpPr>
          <p:spPr>
            <a:xfrm>
              <a:off x="1108364" y="2485585"/>
              <a:ext cx="344384" cy="344384"/>
            </a:xfrm>
            <a:prstGeom prst="ellipse">
              <a:avLst/>
            </a:prstGeom>
            <a:solidFill>
              <a:srgbClr val="DC0531"/>
            </a:solidFill>
            <a:ln w="12700" cap="flat" cmpd="sng">
              <a:solidFill>
                <a:srgbClr val="DC053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204;p10"/>
            <p:cNvSpPr txBox="1"/>
            <p:nvPr/>
          </p:nvSpPr>
          <p:spPr>
            <a:xfrm>
              <a:off x="1688275" y="1906639"/>
              <a:ext cx="4033369" cy="15696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3200" b="1" dirty="0" smtClean="0">
                  <a:solidFill>
                    <a:schemeClr val="dk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Email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3200" b="1" dirty="0" smtClean="0">
                  <a:solidFill>
                    <a:schemeClr val="dk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Marketing 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3200" b="1" dirty="0" err="1" smtClean="0">
                  <a:solidFill>
                    <a:schemeClr val="dk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tools</a:t>
              </a:r>
              <a:endParaRPr sz="3200" dirty="0"/>
            </a:p>
          </p:txBody>
        </p:sp>
      </p:grpSp>
      <p:sp>
        <p:nvSpPr>
          <p:cNvPr id="12" name="Google Shape;204;p10"/>
          <p:cNvSpPr txBox="1"/>
          <p:nvPr/>
        </p:nvSpPr>
        <p:spPr>
          <a:xfrm>
            <a:off x="6334350" y="667731"/>
            <a:ext cx="315628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 dirty="0" smtClean="0">
                <a:solidFill>
                  <a:schemeClr val="dk1"/>
                </a:solidFill>
                <a:latin typeface="Montserrat SemiBold"/>
                <a:sym typeface="Montserrat SemiBold"/>
              </a:rPr>
              <a:t>Email </a:t>
            </a:r>
            <a:r>
              <a:rPr lang="es-ES" sz="2800" b="1" dirty="0" err="1" smtClean="0">
                <a:solidFill>
                  <a:schemeClr val="dk1"/>
                </a:solidFill>
                <a:latin typeface="Montserrat SemiBold"/>
                <a:sym typeface="Montserrat SemiBold"/>
              </a:rPr>
              <a:t>Octopus</a:t>
            </a:r>
            <a:endParaRPr sz="2800" dirty="0"/>
          </a:p>
        </p:txBody>
      </p:sp>
      <p:sp>
        <p:nvSpPr>
          <p:cNvPr id="13" name="Google Shape;204;p10"/>
          <p:cNvSpPr txBox="1"/>
          <p:nvPr/>
        </p:nvSpPr>
        <p:spPr>
          <a:xfrm>
            <a:off x="6334350" y="1500904"/>
            <a:ext cx="315628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 dirty="0" smtClean="0">
                <a:solidFill>
                  <a:schemeClr val="dk1"/>
                </a:solidFill>
                <a:latin typeface="Montserrat SemiBold"/>
                <a:sym typeface="Montserrat SemiBold"/>
              </a:rPr>
              <a:t>Mail </a:t>
            </a:r>
            <a:r>
              <a:rPr lang="es-ES" sz="2800" b="1" dirty="0" err="1" smtClean="0">
                <a:solidFill>
                  <a:schemeClr val="dk1"/>
                </a:solidFill>
                <a:latin typeface="Montserrat SemiBold"/>
                <a:sym typeface="Montserrat SemiBold"/>
              </a:rPr>
              <a:t>Chimp</a:t>
            </a:r>
            <a:endParaRPr sz="28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21" y="3235569"/>
            <a:ext cx="4760595" cy="3174023"/>
          </a:xfrm>
          <a:prstGeom prst="rect">
            <a:avLst/>
          </a:prstGeom>
        </p:spPr>
      </p:pic>
      <p:sp>
        <p:nvSpPr>
          <p:cNvPr id="20" name="Google Shape;204;p10"/>
          <p:cNvSpPr txBox="1"/>
          <p:nvPr/>
        </p:nvSpPr>
        <p:spPr>
          <a:xfrm>
            <a:off x="6334350" y="2300833"/>
            <a:ext cx="315628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 dirty="0" err="1" smtClean="0">
                <a:solidFill>
                  <a:schemeClr val="dk1"/>
                </a:solidFill>
                <a:latin typeface="Montserrat SemiBold"/>
                <a:sym typeface="Montserrat SemiBold"/>
              </a:rPr>
              <a:t>ConvertKit</a:t>
            </a:r>
            <a:endParaRPr sz="2800" dirty="0"/>
          </a:p>
        </p:txBody>
      </p:sp>
      <p:sp>
        <p:nvSpPr>
          <p:cNvPr id="21" name="Google Shape;204;p10"/>
          <p:cNvSpPr txBox="1"/>
          <p:nvPr/>
        </p:nvSpPr>
        <p:spPr>
          <a:xfrm>
            <a:off x="6357456" y="3167251"/>
            <a:ext cx="315628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 dirty="0" err="1" smtClean="0">
                <a:solidFill>
                  <a:schemeClr val="dk1"/>
                </a:solidFill>
                <a:latin typeface="Montserrat SemiBold"/>
                <a:sym typeface="Montserrat SemiBold"/>
              </a:rPr>
              <a:t>Moosend</a:t>
            </a:r>
            <a:endParaRPr sz="2800" dirty="0"/>
          </a:p>
        </p:txBody>
      </p:sp>
      <p:sp>
        <p:nvSpPr>
          <p:cNvPr id="22" name="Google Shape;204;p10"/>
          <p:cNvSpPr txBox="1"/>
          <p:nvPr/>
        </p:nvSpPr>
        <p:spPr>
          <a:xfrm>
            <a:off x="6357456" y="4033669"/>
            <a:ext cx="315628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 dirty="0" err="1" smtClean="0">
                <a:solidFill>
                  <a:schemeClr val="dk1"/>
                </a:solidFill>
                <a:latin typeface="Montserrat SemiBold"/>
                <a:sym typeface="Montserrat SemiBold"/>
              </a:rPr>
              <a:t>GetResponse</a:t>
            </a:r>
            <a:endParaRPr sz="2800" dirty="0"/>
          </a:p>
        </p:txBody>
      </p:sp>
      <p:sp>
        <p:nvSpPr>
          <p:cNvPr id="23" name="Google Shape;204;p10"/>
          <p:cNvSpPr txBox="1"/>
          <p:nvPr/>
        </p:nvSpPr>
        <p:spPr>
          <a:xfrm>
            <a:off x="6357456" y="4833598"/>
            <a:ext cx="315628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 dirty="0" err="1" smtClean="0">
                <a:solidFill>
                  <a:schemeClr val="dk1"/>
                </a:solidFill>
                <a:latin typeface="Montserrat SemiBold"/>
                <a:sym typeface="Montserrat SemiBold"/>
              </a:rPr>
              <a:t>MailJet</a:t>
            </a:r>
            <a:endParaRPr sz="2800" dirty="0"/>
          </a:p>
        </p:txBody>
      </p:sp>
      <p:sp>
        <p:nvSpPr>
          <p:cNvPr id="24" name="Google Shape;204;p10"/>
          <p:cNvSpPr txBox="1"/>
          <p:nvPr/>
        </p:nvSpPr>
        <p:spPr>
          <a:xfrm>
            <a:off x="6357456" y="5631872"/>
            <a:ext cx="315628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 dirty="0" err="1" smtClean="0">
                <a:solidFill>
                  <a:schemeClr val="dk1"/>
                </a:solidFill>
                <a:latin typeface="Montserrat SemiBold"/>
                <a:sym typeface="Montserrat SemiBold"/>
              </a:rPr>
              <a:t>Easymailing</a:t>
            </a:r>
            <a:endParaRPr sz="2800" dirty="0"/>
          </a:p>
        </p:txBody>
      </p:sp>
      <p:sp>
        <p:nvSpPr>
          <p:cNvPr id="26" name="Google Shape;166;p6"/>
          <p:cNvSpPr txBox="1"/>
          <p:nvPr/>
        </p:nvSpPr>
        <p:spPr>
          <a:xfrm>
            <a:off x="215753" y="182828"/>
            <a:ext cx="2398816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0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ECVET </a:t>
            </a:r>
            <a:r>
              <a:rPr lang="es-ES" sz="1000" dirty="0" err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for</a:t>
            </a:r>
            <a:r>
              <a:rPr lang="es-ES" sz="10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Digital Publishing</a:t>
            </a:r>
            <a:endParaRPr dirty="0"/>
          </a:p>
        </p:txBody>
      </p:sp>
      <p:sp>
        <p:nvSpPr>
          <p:cNvPr id="19" name="Google Shape;142;p4"/>
          <p:cNvSpPr txBox="1"/>
          <p:nvPr/>
        </p:nvSpPr>
        <p:spPr>
          <a:xfrm>
            <a:off x="215753" y="380826"/>
            <a:ext cx="3314739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1100" b="1" dirty="0"/>
              <a:t>MARKETING &amp; </a:t>
            </a:r>
            <a:r>
              <a:rPr lang="es-ES" sz="1100" b="1" dirty="0" smtClean="0"/>
              <a:t>DISTRIBUTION</a:t>
            </a:r>
            <a:endParaRPr sz="1100" b="1" dirty="0"/>
          </a:p>
        </p:txBody>
      </p:sp>
    </p:spTree>
    <p:extLst>
      <p:ext uri="{BB962C8B-B14F-4D97-AF65-F5344CB8AC3E}">
        <p14:creationId xmlns:p14="http://schemas.microsoft.com/office/powerpoint/2010/main" val="29542441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438"/>
            <a:ext cx="12192000" cy="970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8839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59;p6"/>
          <p:cNvSpPr/>
          <p:nvPr/>
        </p:nvSpPr>
        <p:spPr>
          <a:xfrm>
            <a:off x="6884377" y="1"/>
            <a:ext cx="3741068" cy="2256312"/>
          </a:xfrm>
          <a:prstGeom prst="rect">
            <a:avLst/>
          </a:prstGeom>
          <a:solidFill>
            <a:srgbClr val="DC0531"/>
          </a:solidFill>
          <a:ln w="12700" cap="flat" cmpd="sng">
            <a:solidFill>
              <a:srgbClr val="DC053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6"/>
          <p:cNvSpPr/>
          <p:nvPr/>
        </p:nvSpPr>
        <p:spPr>
          <a:xfrm>
            <a:off x="0" y="949569"/>
            <a:ext cx="6312877" cy="4682303"/>
          </a:xfrm>
          <a:prstGeom prst="rect">
            <a:avLst/>
          </a:prstGeom>
          <a:solidFill>
            <a:srgbClr val="DC0531"/>
          </a:solidFill>
          <a:ln w="12700" cap="flat" cmpd="sng">
            <a:solidFill>
              <a:srgbClr val="DC053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6"/>
          <p:cNvSpPr txBox="1"/>
          <p:nvPr/>
        </p:nvSpPr>
        <p:spPr>
          <a:xfrm>
            <a:off x="7083630" y="1013029"/>
            <a:ext cx="354181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dirty="0" smtClean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CONTENT MARKETING</a:t>
            </a:r>
            <a:endParaRPr dirty="0"/>
          </a:p>
        </p:txBody>
      </p:sp>
      <p:sp>
        <p:nvSpPr>
          <p:cNvPr id="162" name="Google Shape;162;p6"/>
          <p:cNvSpPr txBox="1"/>
          <p:nvPr/>
        </p:nvSpPr>
        <p:spPr>
          <a:xfrm>
            <a:off x="6750040" y="2492591"/>
            <a:ext cx="4777838" cy="3139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en-US" sz="1800" dirty="0"/>
              <a:t>Content marketing is focused on attracting potential customers in a natural way, based on relevant content that is distributed in the different channels and digital media in which the audience is</a:t>
            </a:r>
            <a:r>
              <a:rPr lang="en-US" sz="1800" dirty="0" smtClean="0"/>
              <a:t>.</a:t>
            </a:r>
          </a:p>
          <a:p>
            <a:pPr lvl="0" algn="just"/>
            <a:endParaRPr lang="en-US" sz="1800" dirty="0"/>
          </a:p>
          <a:p>
            <a:pPr lvl="0" algn="just"/>
            <a:r>
              <a:rPr lang="en-US" sz="1800" dirty="0"/>
              <a:t>Thanks to this marketing technique you will be able to work the entire user purchase cycle. </a:t>
            </a:r>
            <a:r>
              <a:rPr lang="en-US" sz="1800" dirty="0" smtClean="0"/>
              <a:t>Since the person realizes </a:t>
            </a:r>
            <a:r>
              <a:rPr lang="en-US" sz="1800" dirty="0"/>
              <a:t>that </a:t>
            </a:r>
            <a:r>
              <a:rPr lang="en-US" sz="1800" dirty="0" smtClean="0"/>
              <a:t>he or she </a:t>
            </a:r>
            <a:r>
              <a:rPr lang="en-US" sz="1800" dirty="0"/>
              <a:t>has a </a:t>
            </a:r>
            <a:r>
              <a:rPr lang="en-US" sz="1800" dirty="0" smtClean="0"/>
              <a:t>need to buy something </a:t>
            </a:r>
            <a:r>
              <a:rPr lang="en-US" sz="1800" dirty="0"/>
              <a:t>until </a:t>
            </a:r>
            <a:r>
              <a:rPr lang="en-US" sz="1800" dirty="0" smtClean="0"/>
              <a:t>he or she </a:t>
            </a:r>
            <a:r>
              <a:rPr lang="en-US" sz="1800" dirty="0"/>
              <a:t>decides to buy </a:t>
            </a:r>
            <a:r>
              <a:rPr lang="en-US" sz="1800" dirty="0" smtClean="0"/>
              <a:t>it.</a:t>
            </a:r>
            <a:endParaRPr sz="1800" dirty="0"/>
          </a:p>
        </p:txBody>
      </p:sp>
      <p:grpSp>
        <p:nvGrpSpPr>
          <p:cNvPr id="163" name="Google Shape;163;p6"/>
          <p:cNvGrpSpPr/>
          <p:nvPr/>
        </p:nvGrpSpPr>
        <p:grpSpPr>
          <a:xfrm>
            <a:off x="11720945" y="5631872"/>
            <a:ext cx="942109" cy="920337"/>
            <a:chOff x="11720945" y="5631872"/>
            <a:chExt cx="942109" cy="920337"/>
          </a:xfrm>
        </p:grpSpPr>
        <p:sp>
          <p:nvSpPr>
            <p:cNvPr id="164" name="Google Shape;164;p6"/>
            <p:cNvSpPr/>
            <p:nvPr/>
          </p:nvSpPr>
          <p:spPr>
            <a:xfrm>
              <a:off x="11720945" y="5631872"/>
              <a:ext cx="942109" cy="920337"/>
            </a:xfrm>
            <a:prstGeom prst="ellipse">
              <a:avLst/>
            </a:prstGeom>
            <a:solidFill>
              <a:srgbClr val="DC0531"/>
            </a:solidFill>
            <a:ln w="12700" cap="flat" cmpd="sng">
              <a:solidFill>
                <a:srgbClr val="DC053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6"/>
            <p:cNvSpPr txBox="1"/>
            <p:nvPr/>
          </p:nvSpPr>
          <p:spPr>
            <a:xfrm>
              <a:off x="11847613" y="5861207"/>
              <a:ext cx="575918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400" dirty="0" smtClean="0">
                  <a:solidFill>
                    <a:schemeClr val="lt1"/>
                  </a:solidFill>
                  <a:latin typeface="Montserrat"/>
                  <a:sym typeface="Montserrat"/>
                </a:rPr>
                <a:t>12</a:t>
              </a:r>
              <a:endParaRPr dirty="0"/>
            </a:p>
          </p:txBody>
        </p:sp>
      </p:grpSp>
      <p:sp>
        <p:nvSpPr>
          <p:cNvPr id="166" name="Google Shape;166;p6"/>
          <p:cNvSpPr txBox="1"/>
          <p:nvPr/>
        </p:nvSpPr>
        <p:spPr>
          <a:xfrm>
            <a:off x="215753" y="182828"/>
            <a:ext cx="2398816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0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ECVET </a:t>
            </a:r>
            <a:r>
              <a:rPr lang="es-ES" sz="1000" dirty="0" err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for</a:t>
            </a:r>
            <a:r>
              <a:rPr lang="es-ES" sz="10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Digital Publishing</a:t>
            </a:r>
            <a:endParaRPr dirty="0"/>
          </a:p>
        </p:txBody>
      </p:sp>
      <p:sp>
        <p:nvSpPr>
          <p:cNvPr id="13" name="Google Shape;172;p7"/>
          <p:cNvSpPr txBox="1"/>
          <p:nvPr/>
        </p:nvSpPr>
        <p:spPr>
          <a:xfrm>
            <a:off x="5904662" y="105883"/>
            <a:ext cx="816429" cy="646331"/>
          </a:xfrm>
          <a:prstGeom prst="rect">
            <a:avLst/>
          </a:prstGeom>
          <a:solidFill>
            <a:srgbClr val="DC053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03</a:t>
            </a:r>
            <a:endParaRPr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63" y="1413098"/>
            <a:ext cx="5438550" cy="3612297"/>
          </a:xfrm>
          <a:prstGeom prst="rect">
            <a:avLst/>
          </a:prstGeom>
        </p:spPr>
      </p:pic>
      <p:sp>
        <p:nvSpPr>
          <p:cNvPr id="14" name="Google Shape;142;p4"/>
          <p:cNvSpPr txBox="1"/>
          <p:nvPr/>
        </p:nvSpPr>
        <p:spPr>
          <a:xfrm>
            <a:off x="215753" y="383072"/>
            <a:ext cx="3314739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1100" b="1" dirty="0"/>
              <a:t>MARKETING &amp; </a:t>
            </a:r>
            <a:r>
              <a:rPr lang="es-ES" sz="1100" b="1" dirty="0" smtClean="0"/>
              <a:t>DISTRIBUTION</a:t>
            </a:r>
            <a:endParaRPr sz="1100" b="1" dirty="0"/>
          </a:p>
        </p:txBody>
      </p:sp>
    </p:spTree>
    <p:extLst>
      <p:ext uri="{BB962C8B-B14F-4D97-AF65-F5344CB8AC3E}">
        <p14:creationId xmlns:p14="http://schemas.microsoft.com/office/powerpoint/2010/main" val="34906135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59;p6"/>
          <p:cNvSpPr/>
          <p:nvPr/>
        </p:nvSpPr>
        <p:spPr>
          <a:xfrm>
            <a:off x="6884377" y="1"/>
            <a:ext cx="3741068" cy="2256312"/>
          </a:xfrm>
          <a:prstGeom prst="rect">
            <a:avLst/>
          </a:prstGeom>
          <a:solidFill>
            <a:srgbClr val="DC0531"/>
          </a:solidFill>
          <a:ln w="12700" cap="flat" cmpd="sng">
            <a:solidFill>
              <a:srgbClr val="DC053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6"/>
          <p:cNvSpPr/>
          <p:nvPr/>
        </p:nvSpPr>
        <p:spPr>
          <a:xfrm>
            <a:off x="0" y="949569"/>
            <a:ext cx="6312877" cy="4682303"/>
          </a:xfrm>
          <a:prstGeom prst="rect">
            <a:avLst/>
          </a:prstGeom>
          <a:solidFill>
            <a:srgbClr val="DC0531"/>
          </a:solidFill>
          <a:ln w="12700" cap="flat" cmpd="sng">
            <a:solidFill>
              <a:srgbClr val="DC053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6"/>
          <p:cNvSpPr txBox="1"/>
          <p:nvPr/>
        </p:nvSpPr>
        <p:spPr>
          <a:xfrm>
            <a:off x="6884377" y="774234"/>
            <a:ext cx="3541815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dirty="0" smtClean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SOCIAL MEDIA MARKETING</a:t>
            </a:r>
            <a:endParaRPr dirty="0"/>
          </a:p>
        </p:txBody>
      </p:sp>
      <p:sp>
        <p:nvSpPr>
          <p:cNvPr id="162" name="Google Shape;162;p6"/>
          <p:cNvSpPr txBox="1"/>
          <p:nvPr/>
        </p:nvSpPr>
        <p:spPr>
          <a:xfrm>
            <a:off x="6802430" y="2426126"/>
            <a:ext cx="4777838" cy="3139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en-US" sz="1800" dirty="0"/>
              <a:t>Social media is one of the most powerful internet marketing </a:t>
            </a:r>
            <a:r>
              <a:rPr lang="en-US" sz="1800" dirty="0" smtClean="0"/>
              <a:t>tools nowadays. </a:t>
            </a:r>
            <a:r>
              <a:rPr lang="en-US" sz="1800" dirty="0"/>
              <a:t>Platforms like Facebook, Instagram, YouTube, Twitter, </a:t>
            </a:r>
            <a:r>
              <a:rPr lang="en-US" sz="1800" dirty="0" smtClean="0"/>
              <a:t>….give the opportunity for a real communication between the two parts.</a:t>
            </a:r>
          </a:p>
          <a:p>
            <a:pPr lvl="0" algn="just"/>
            <a:endParaRPr lang="en-US" sz="1800" dirty="0"/>
          </a:p>
          <a:p>
            <a:pPr lvl="0" algn="just"/>
            <a:r>
              <a:rPr lang="en-US" sz="1800" dirty="0" smtClean="0"/>
              <a:t>Users </a:t>
            </a:r>
            <a:r>
              <a:rPr lang="en-US" sz="1800" dirty="0"/>
              <a:t>see promoted content based on their profile, interests, likes, and the content they share</a:t>
            </a:r>
            <a:r>
              <a:rPr lang="en-US" sz="1800" dirty="0" smtClean="0"/>
              <a:t>. It is a very useful way to promote a brand since everybody is now on Social Media.</a:t>
            </a:r>
            <a:endParaRPr sz="1800" dirty="0"/>
          </a:p>
        </p:txBody>
      </p:sp>
      <p:grpSp>
        <p:nvGrpSpPr>
          <p:cNvPr id="163" name="Google Shape;163;p6"/>
          <p:cNvGrpSpPr/>
          <p:nvPr/>
        </p:nvGrpSpPr>
        <p:grpSpPr>
          <a:xfrm>
            <a:off x="11720945" y="5631872"/>
            <a:ext cx="942109" cy="920337"/>
            <a:chOff x="11720945" y="5631872"/>
            <a:chExt cx="942109" cy="920337"/>
          </a:xfrm>
        </p:grpSpPr>
        <p:sp>
          <p:nvSpPr>
            <p:cNvPr id="164" name="Google Shape;164;p6"/>
            <p:cNvSpPr/>
            <p:nvPr/>
          </p:nvSpPr>
          <p:spPr>
            <a:xfrm>
              <a:off x="11720945" y="5631872"/>
              <a:ext cx="942109" cy="920337"/>
            </a:xfrm>
            <a:prstGeom prst="ellipse">
              <a:avLst/>
            </a:prstGeom>
            <a:solidFill>
              <a:srgbClr val="DC0531"/>
            </a:solidFill>
            <a:ln w="12700" cap="flat" cmpd="sng">
              <a:solidFill>
                <a:srgbClr val="DC053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6"/>
            <p:cNvSpPr txBox="1"/>
            <p:nvPr/>
          </p:nvSpPr>
          <p:spPr>
            <a:xfrm>
              <a:off x="11847612" y="5861207"/>
              <a:ext cx="549541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400" dirty="0" smtClean="0">
                  <a:solidFill>
                    <a:schemeClr val="lt1"/>
                  </a:solidFill>
                  <a:latin typeface="Montserrat"/>
                  <a:sym typeface="Montserrat"/>
                </a:rPr>
                <a:t>13</a:t>
              </a:r>
              <a:endParaRPr dirty="0"/>
            </a:p>
          </p:txBody>
        </p:sp>
      </p:grpSp>
      <p:sp>
        <p:nvSpPr>
          <p:cNvPr id="166" name="Google Shape;166;p6"/>
          <p:cNvSpPr txBox="1"/>
          <p:nvPr/>
        </p:nvSpPr>
        <p:spPr>
          <a:xfrm>
            <a:off x="215753" y="182828"/>
            <a:ext cx="2398816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0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ECVET </a:t>
            </a:r>
            <a:r>
              <a:rPr lang="es-ES" sz="1000" dirty="0" err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for</a:t>
            </a:r>
            <a:r>
              <a:rPr lang="es-ES" sz="10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Digital Publishing</a:t>
            </a:r>
            <a:endParaRPr dirty="0"/>
          </a:p>
        </p:txBody>
      </p:sp>
      <p:sp>
        <p:nvSpPr>
          <p:cNvPr id="13" name="Google Shape;172;p7"/>
          <p:cNvSpPr txBox="1"/>
          <p:nvPr/>
        </p:nvSpPr>
        <p:spPr>
          <a:xfrm>
            <a:off x="5904662" y="105883"/>
            <a:ext cx="816429" cy="646331"/>
          </a:xfrm>
          <a:prstGeom prst="rect">
            <a:avLst/>
          </a:prstGeom>
          <a:solidFill>
            <a:srgbClr val="DC053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04</a:t>
            </a:r>
            <a:endParaRPr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53" y="1561212"/>
            <a:ext cx="5807976" cy="3260210"/>
          </a:xfrm>
          <a:prstGeom prst="rect">
            <a:avLst/>
          </a:prstGeom>
        </p:spPr>
      </p:pic>
      <p:sp>
        <p:nvSpPr>
          <p:cNvPr id="14" name="Google Shape;142;p4"/>
          <p:cNvSpPr txBox="1"/>
          <p:nvPr/>
        </p:nvSpPr>
        <p:spPr>
          <a:xfrm>
            <a:off x="215753" y="364834"/>
            <a:ext cx="3314739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1100" b="1" dirty="0"/>
              <a:t>MARKETING &amp; </a:t>
            </a:r>
            <a:r>
              <a:rPr lang="es-ES" sz="1100" b="1" dirty="0" smtClean="0"/>
              <a:t>DISTRIBUTION</a:t>
            </a:r>
            <a:endParaRPr sz="1100" b="1" dirty="0"/>
          </a:p>
        </p:txBody>
      </p:sp>
    </p:spTree>
    <p:extLst>
      <p:ext uri="{BB962C8B-B14F-4D97-AF65-F5344CB8AC3E}">
        <p14:creationId xmlns:p14="http://schemas.microsoft.com/office/powerpoint/2010/main" val="14956297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59;p6"/>
          <p:cNvSpPr/>
          <p:nvPr/>
        </p:nvSpPr>
        <p:spPr>
          <a:xfrm>
            <a:off x="9961685" y="-317"/>
            <a:ext cx="2230314" cy="6858317"/>
          </a:xfrm>
          <a:prstGeom prst="rect">
            <a:avLst/>
          </a:prstGeom>
          <a:solidFill>
            <a:srgbClr val="DC0531"/>
          </a:solidFill>
          <a:ln w="12700" cap="flat" cmpd="sng">
            <a:solidFill>
              <a:srgbClr val="DC053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6" name="Google Shape;206;p10"/>
          <p:cNvGrpSpPr/>
          <p:nvPr/>
        </p:nvGrpSpPr>
        <p:grpSpPr>
          <a:xfrm>
            <a:off x="11720944" y="5771826"/>
            <a:ext cx="942109" cy="920337"/>
            <a:chOff x="11720944" y="5771826"/>
            <a:chExt cx="942109" cy="920337"/>
          </a:xfrm>
        </p:grpSpPr>
        <p:sp>
          <p:nvSpPr>
            <p:cNvPr id="207" name="Google Shape;207;p10"/>
            <p:cNvSpPr/>
            <p:nvPr/>
          </p:nvSpPr>
          <p:spPr>
            <a:xfrm>
              <a:off x="11720944" y="5771826"/>
              <a:ext cx="942109" cy="920337"/>
            </a:xfrm>
            <a:prstGeom prst="ellipse">
              <a:avLst/>
            </a:prstGeom>
            <a:solidFill>
              <a:srgbClr val="DC0531"/>
            </a:solidFill>
            <a:ln w="12700" cap="flat" cmpd="sng">
              <a:solidFill>
                <a:srgbClr val="DC053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10"/>
            <p:cNvSpPr txBox="1"/>
            <p:nvPr/>
          </p:nvSpPr>
          <p:spPr>
            <a:xfrm>
              <a:off x="11847612" y="5861207"/>
              <a:ext cx="646257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400" dirty="0" smtClean="0">
                  <a:solidFill>
                    <a:schemeClr val="lt1"/>
                  </a:solidFill>
                  <a:latin typeface="Montserrat"/>
                  <a:sym typeface="Montserrat"/>
                </a:rPr>
                <a:t>14</a:t>
              </a:r>
              <a:endParaRPr dirty="0"/>
            </a:p>
          </p:txBody>
        </p:sp>
      </p:grpSp>
      <p:grpSp>
        <p:nvGrpSpPr>
          <p:cNvPr id="16" name="Google Shape;202;p10"/>
          <p:cNvGrpSpPr/>
          <p:nvPr/>
        </p:nvGrpSpPr>
        <p:grpSpPr>
          <a:xfrm>
            <a:off x="729172" y="977684"/>
            <a:ext cx="4613280" cy="1569620"/>
            <a:chOff x="1108364" y="1906639"/>
            <a:chExt cx="4613280" cy="1569620"/>
          </a:xfrm>
        </p:grpSpPr>
        <p:sp>
          <p:nvSpPr>
            <p:cNvPr id="17" name="Google Shape;203;p10"/>
            <p:cNvSpPr/>
            <p:nvPr/>
          </p:nvSpPr>
          <p:spPr>
            <a:xfrm>
              <a:off x="1108364" y="2485585"/>
              <a:ext cx="344384" cy="344384"/>
            </a:xfrm>
            <a:prstGeom prst="ellipse">
              <a:avLst/>
            </a:prstGeom>
            <a:solidFill>
              <a:srgbClr val="DC0531"/>
            </a:solidFill>
            <a:ln w="12700" cap="flat" cmpd="sng">
              <a:solidFill>
                <a:srgbClr val="DC053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204;p10"/>
            <p:cNvSpPr txBox="1"/>
            <p:nvPr/>
          </p:nvSpPr>
          <p:spPr>
            <a:xfrm>
              <a:off x="1688275" y="1906639"/>
              <a:ext cx="4033369" cy="15696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3200" b="1" dirty="0" smtClean="0">
                  <a:solidFill>
                    <a:schemeClr val="dk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Social Media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3200" b="1" dirty="0" smtClean="0">
                  <a:solidFill>
                    <a:schemeClr val="dk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Marketing 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3200" b="1" dirty="0" err="1" smtClean="0">
                  <a:solidFill>
                    <a:schemeClr val="dk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tools</a:t>
              </a:r>
              <a:endParaRPr sz="3200" dirty="0"/>
            </a:p>
          </p:txBody>
        </p:sp>
      </p:grpSp>
      <p:sp>
        <p:nvSpPr>
          <p:cNvPr id="12" name="Google Shape;204;p10"/>
          <p:cNvSpPr txBox="1"/>
          <p:nvPr/>
        </p:nvSpPr>
        <p:spPr>
          <a:xfrm>
            <a:off x="5962976" y="981088"/>
            <a:ext cx="315628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 dirty="0" smtClean="0">
                <a:solidFill>
                  <a:schemeClr val="dk1"/>
                </a:solidFill>
                <a:latin typeface="Montserrat SemiBold"/>
                <a:sym typeface="Montserrat SemiBold"/>
              </a:rPr>
              <a:t>Facebook </a:t>
            </a:r>
            <a:r>
              <a:rPr lang="es-ES" sz="2800" b="1" dirty="0" err="1" smtClean="0">
                <a:solidFill>
                  <a:schemeClr val="dk1"/>
                </a:solidFill>
                <a:latin typeface="Montserrat SemiBold"/>
                <a:sym typeface="Montserrat SemiBold"/>
              </a:rPr>
              <a:t>Ads</a:t>
            </a:r>
            <a:endParaRPr sz="2800" dirty="0"/>
          </a:p>
        </p:txBody>
      </p:sp>
      <p:sp>
        <p:nvSpPr>
          <p:cNvPr id="13" name="Google Shape;204;p10"/>
          <p:cNvSpPr txBox="1"/>
          <p:nvPr/>
        </p:nvSpPr>
        <p:spPr>
          <a:xfrm>
            <a:off x="6026866" y="2074169"/>
            <a:ext cx="315628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 dirty="0" smtClean="0">
                <a:solidFill>
                  <a:schemeClr val="dk1"/>
                </a:solidFill>
                <a:latin typeface="Montserrat SemiBold"/>
                <a:sym typeface="Montserrat SemiBold"/>
              </a:rPr>
              <a:t>Instagram </a:t>
            </a:r>
            <a:r>
              <a:rPr lang="es-ES" sz="2800" b="1" dirty="0" err="1" smtClean="0">
                <a:solidFill>
                  <a:schemeClr val="dk1"/>
                </a:solidFill>
                <a:latin typeface="Montserrat SemiBold"/>
                <a:sym typeface="Montserrat SemiBold"/>
              </a:rPr>
              <a:t>Ads</a:t>
            </a:r>
            <a:endParaRPr sz="28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62" y="3087223"/>
            <a:ext cx="5011616" cy="3341077"/>
          </a:xfrm>
          <a:prstGeom prst="rect">
            <a:avLst/>
          </a:prstGeom>
        </p:spPr>
      </p:pic>
      <p:sp>
        <p:nvSpPr>
          <p:cNvPr id="19" name="Google Shape;204;p10"/>
          <p:cNvSpPr txBox="1"/>
          <p:nvPr/>
        </p:nvSpPr>
        <p:spPr>
          <a:xfrm>
            <a:off x="6073929" y="3295123"/>
            <a:ext cx="315628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 dirty="0" smtClean="0">
                <a:solidFill>
                  <a:schemeClr val="dk1"/>
                </a:solidFill>
                <a:latin typeface="Montserrat SemiBold"/>
                <a:sym typeface="Montserrat SemiBold"/>
              </a:rPr>
              <a:t>Twitter </a:t>
            </a:r>
            <a:r>
              <a:rPr lang="es-ES" sz="2800" b="1" dirty="0" err="1" smtClean="0">
                <a:solidFill>
                  <a:schemeClr val="dk1"/>
                </a:solidFill>
                <a:latin typeface="Montserrat SemiBold"/>
                <a:sym typeface="Montserrat SemiBold"/>
              </a:rPr>
              <a:t>Ads</a:t>
            </a:r>
            <a:endParaRPr sz="2800" dirty="0"/>
          </a:p>
        </p:txBody>
      </p:sp>
      <p:sp>
        <p:nvSpPr>
          <p:cNvPr id="20" name="Google Shape;204;p10"/>
          <p:cNvSpPr txBox="1"/>
          <p:nvPr/>
        </p:nvSpPr>
        <p:spPr>
          <a:xfrm>
            <a:off x="6073929" y="4391126"/>
            <a:ext cx="315628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 dirty="0" smtClean="0">
                <a:solidFill>
                  <a:schemeClr val="dk1"/>
                </a:solidFill>
                <a:latin typeface="Montserrat SemiBold"/>
                <a:sym typeface="Montserrat SemiBold"/>
              </a:rPr>
              <a:t>Pinterest </a:t>
            </a:r>
            <a:r>
              <a:rPr lang="es-ES" sz="2800" b="1" dirty="0" err="1" smtClean="0">
                <a:solidFill>
                  <a:schemeClr val="dk1"/>
                </a:solidFill>
                <a:latin typeface="Montserrat SemiBold"/>
                <a:sym typeface="Montserrat SemiBold"/>
              </a:rPr>
              <a:t>Ads</a:t>
            </a:r>
            <a:endParaRPr sz="2800" dirty="0"/>
          </a:p>
        </p:txBody>
      </p:sp>
      <p:sp>
        <p:nvSpPr>
          <p:cNvPr id="21" name="Google Shape;166;p6"/>
          <p:cNvSpPr txBox="1"/>
          <p:nvPr/>
        </p:nvSpPr>
        <p:spPr>
          <a:xfrm>
            <a:off x="215753" y="182828"/>
            <a:ext cx="2398816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0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ECVET </a:t>
            </a:r>
            <a:r>
              <a:rPr lang="es-ES" sz="1000" dirty="0" err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for</a:t>
            </a:r>
            <a:r>
              <a:rPr lang="es-ES" sz="10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Digital Publishing</a:t>
            </a:r>
            <a:endParaRPr dirty="0"/>
          </a:p>
        </p:txBody>
      </p:sp>
      <p:sp>
        <p:nvSpPr>
          <p:cNvPr id="23" name="Google Shape;142;p4"/>
          <p:cNvSpPr txBox="1"/>
          <p:nvPr/>
        </p:nvSpPr>
        <p:spPr>
          <a:xfrm>
            <a:off x="215753" y="370421"/>
            <a:ext cx="3314739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1100" b="1" dirty="0"/>
              <a:t>MARKETING &amp; </a:t>
            </a:r>
            <a:r>
              <a:rPr lang="es-ES" sz="1100" b="1" dirty="0" smtClean="0"/>
              <a:t>DISTRIBUTION</a:t>
            </a:r>
            <a:endParaRPr sz="1100" b="1" dirty="0"/>
          </a:p>
        </p:txBody>
      </p:sp>
      <p:sp>
        <p:nvSpPr>
          <p:cNvPr id="22" name="Google Shape;204;p10"/>
          <p:cNvSpPr txBox="1"/>
          <p:nvPr/>
        </p:nvSpPr>
        <p:spPr>
          <a:xfrm>
            <a:off x="6120991" y="5353412"/>
            <a:ext cx="315628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 dirty="0" err="1" smtClean="0">
                <a:solidFill>
                  <a:schemeClr val="dk1"/>
                </a:solidFill>
                <a:latin typeface="Montserrat SemiBold"/>
                <a:sym typeface="Montserrat SemiBold"/>
              </a:rPr>
              <a:t>TikTok</a:t>
            </a:r>
            <a:r>
              <a:rPr lang="es-ES" sz="2800" b="1" dirty="0" smtClean="0">
                <a:solidFill>
                  <a:schemeClr val="dk1"/>
                </a:solidFill>
                <a:latin typeface="Montserrat SemiBold"/>
                <a:sym typeface="Montserrat SemiBold"/>
              </a:rPr>
              <a:t> </a:t>
            </a:r>
            <a:r>
              <a:rPr lang="es-ES" sz="2800" b="1" dirty="0" err="1" smtClean="0">
                <a:solidFill>
                  <a:schemeClr val="dk1"/>
                </a:solidFill>
                <a:latin typeface="Montserrat SemiBold"/>
                <a:sym typeface="Montserrat SemiBold"/>
              </a:rPr>
              <a:t>Ads</a:t>
            </a: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36834259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38" y="-1195754"/>
            <a:ext cx="12262338" cy="919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8055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59;p6"/>
          <p:cNvSpPr/>
          <p:nvPr/>
        </p:nvSpPr>
        <p:spPr>
          <a:xfrm>
            <a:off x="6884377" y="1"/>
            <a:ext cx="3741068" cy="2256312"/>
          </a:xfrm>
          <a:prstGeom prst="rect">
            <a:avLst/>
          </a:prstGeom>
          <a:solidFill>
            <a:srgbClr val="DC0531"/>
          </a:solidFill>
          <a:ln w="12700" cap="flat" cmpd="sng">
            <a:solidFill>
              <a:srgbClr val="DC053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6"/>
          <p:cNvSpPr/>
          <p:nvPr/>
        </p:nvSpPr>
        <p:spPr>
          <a:xfrm>
            <a:off x="0" y="949569"/>
            <a:ext cx="6312877" cy="4682303"/>
          </a:xfrm>
          <a:prstGeom prst="rect">
            <a:avLst/>
          </a:prstGeom>
          <a:solidFill>
            <a:srgbClr val="DC0531"/>
          </a:solidFill>
          <a:ln w="12700" cap="flat" cmpd="sng">
            <a:solidFill>
              <a:srgbClr val="DC053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6"/>
          <p:cNvSpPr txBox="1"/>
          <p:nvPr/>
        </p:nvSpPr>
        <p:spPr>
          <a:xfrm>
            <a:off x="7083630" y="1013029"/>
            <a:ext cx="354181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dirty="0" smtClean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AFFILIATE MARKETING</a:t>
            </a:r>
            <a:endParaRPr dirty="0"/>
          </a:p>
        </p:txBody>
      </p:sp>
      <p:sp>
        <p:nvSpPr>
          <p:cNvPr id="162" name="Google Shape;162;p6"/>
          <p:cNvSpPr txBox="1"/>
          <p:nvPr/>
        </p:nvSpPr>
        <p:spPr>
          <a:xfrm>
            <a:off x="6997668" y="2721926"/>
            <a:ext cx="3992717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en-US" sz="1800" dirty="0"/>
              <a:t>Online sellers can </a:t>
            </a:r>
            <a:r>
              <a:rPr lang="en-US" sz="1800" dirty="0" smtClean="0"/>
              <a:t>achieve that other sellers or certain people to </a:t>
            </a:r>
            <a:r>
              <a:rPr lang="en-US" sz="1800" dirty="0"/>
              <a:t>sell their products and services. </a:t>
            </a:r>
            <a:endParaRPr lang="en-US" sz="1800" dirty="0" smtClean="0"/>
          </a:p>
          <a:p>
            <a:pPr lvl="0" algn="just"/>
            <a:endParaRPr lang="en-US" sz="1800" dirty="0"/>
          </a:p>
          <a:p>
            <a:pPr lvl="0" algn="just"/>
            <a:r>
              <a:rPr lang="en-US" sz="1800" dirty="0"/>
              <a:t>Affiliate marketing is a process where </a:t>
            </a:r>
            <a:r>
              <a:rPr lang="en-US" sz="1800" dirty="0" smtClean="0"/>
              <a:t>the affiliate (person offering the link and talking about the product) </a:t>
            </a:r>
            <a:r>
              <a:rPr lang="en-US" sz="1800" dirty="0"/>
              <a:t>earn a commission by promoting a product or service made by another retailer or advertiser using an affiliate link</a:t>
            </a:r>
            <a:r>
              <a:rPr lang="en-US" sz="1800" dirty="0" smtClean="0"/>
              <a:t>.</a:t>
            </a:r>
          </a:p>
          <a:p>
            <a:pPr lvl="0"/>
            <a:endParaRPr lang="en-US" sz="1800" dirty="0"/>
          </a:p>
          <a:p>
            <a:pPr lvl="0"/>
            <a:endParaRPr sz="1800" dirty="0"/>
          </a:p>
        </p:txBody>
      </p:sp>
      <p:grpSp>
        <p:nvGrpSpPr>
          <p:cNvPr id="163" name="Google Shape;163;p6"/>
          <p:cNvGrpSpPr/>
          <p:nvPr/>
        </p:nvGrpSpPr>
        <p:grpSpPr>
          <a:xfrm>
            <a:off x="11720945" y="5631872"/>
            <a:ext cx="942109" cy="920337"/>
            <a:chOff x="11720945" y="5631872"/>
            <a:chExt cx="942109" cy="920337"/>
          </a:xfrm>
        </p:grpSpPr>
        <p:sp>
          <p:nvSpPr>
            <p:cNvPr id="164" name="Google Shape;164;p6"/>
            <p:cNvSpPr/>
            <p:nvPr/>
          </p:nvSpPr>
          <p:spPr>
            <a:xfrm>
              <a:off x="11720945" y="5631872"/>
              <a:ext cx="942109" cy="920337"/>
            </a:xfrm>
            <a:prstGeom prst="ellipse">
              <a:avLst/>
            </a:prstGeom>
            <a:solidFill>
              <a:srgbClr val="DC0531"/>
            </a:solidFill>
            <a:ln w="12700" cap="flat" cmpd="sng">
              <a:solidFill>
                <a:srgbClr val="DC053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6"/>
            <p:cNvSpPr txBox="1"/>
            <p:nvPr/>
          </p:nvSpPr>
          <p:spPr>
            <a:xfrm>
              <a:off x="11847613" y="5861207"/>
              <a:ext cx="479202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400" dirty="0" smtClean="0">
                  <a:solidFill>
                    <a:schemeClr val="lt1"/>
                  </a:solidFill>
                  <a:latin typeface="Montserrat"/>
                  <a:sym typeface="Montserrat"/>
                </a:rPr>
                <a:t>15</a:t>
              </a:r>
              <a:endParaRPr dirty="0"/>
            </a:p>
          </p:txBody>
        </p:sp>
      </p:grpSp>
      <p:sp>
        <p:nvSpPr>
          <p:cNvPr id="166" name="Google Shape;166;p6"/>
          <p:cNvSpPr txBox="1"/>
          <p:nvPr/>
        </p:nvSpPr>
        <p:spPr>
          <a:xfrm>
            <a:off x="215753" y="182828"/>
            <a:ext cx="2398816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0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ECVET </a:t>
            </a:r>
            <a:r>
              <a:rPr lang="es-ES" sz="1000" dirty="0" err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for</a:t>
            </a:r>
            <a:r>
              <a:rPr lang="es-ES" sz="10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Digital Publishing</a:t>
            </a:r>
            <a:endParaRPr dirty="0"/>
          </a:p>
        </p:txBody>
      </p:sp>
      <p:sp>
        <p:nvSpPr>
          <p:cNvPr id="13" name="Google Shape;172;p7"/>
          <p:cNvSpPr txBox="1"/>
          <p:nvPr/>
        </p:nvSpPr>
        <p:spPr>
          <a:xfrm>
            <a:off x="5904662" y="105883"/>
            <a:ext cx="816429" cy="646331"/>
          </a:xfrm>
          <a:prstGeom prst="rect">
            <a:avLst/>
          </a:prstGeom>
          <a:solidFill>
            <a:srgbClr val="DC053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05</a:t>
            </a:r>
            <a:endParaRPr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53" y="1383264"/>
            <a:ext cx="5733394" cy="3814912"/>
          </a:xfrm>
          <a:prstGeom prst="rect">
            <a:avLst/>
          </a:prstGeom>
        </p:spPr>
      </p:pic>
      <p:sp>
        <p:nvSpPr>
          <p:cNvPr id="14" name="Google Shape;142;p4"/>
          <p:cNvSpPr txBox="1"/>
          <p:nvPr/>
        </p:nvSpPr>
        <p:spPr>
          <a:xfrm>
            <a:off x="215753" y="364834"/>
            <a:ext cx="3314739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1100" b="1" dirty="0"/>
              <a:t>MARKETING &amp; </a:t>
            </a:r>
            <a:r>
              <a:rPr lang="es-ES" sz="1100" b="1" dirty="0" smtClean="0"/>
              <a:t>DISTRIBUTION</a:t>
            </a:r>
            <a:endParaRPr sz="1100" b="1" dirty="0"/>
          </a:p>
        </p:txBody>
      </p:sp>
    </p:spTree>
    <p:extLst>
      <p:ext uri="{BB962C8B-B14F-4D97-AF65-F5344CB8AC3E}">
        <p14:creationId xmlns:p14="http://schemas.microsoft.com/office/powerpoint/2010/main" val="42298012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59;p6"/>
          <p:cNvSpPr/>
          <p:nvPr/>
        </p:nvSpPr>
        <p:spPr>
          <a:xfrm>
            <a:off x="6884377" y="1"/>
            <a:ext cx="3741068" cy="2256312"/>
          </a:xfrm>
          <a:prstGeom prst="rect">
            <a:avLst/>
          </a:prstGeom>
          <a:solidFill>
            <a:srgbClr val="DC0531"/>
          </a:solidFill>
          <a:ln w="12700" cap="flat" cmpd="sng">
            <a:solidFill>
              <a:srgbClr val="DC053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6"/>
          <p:cNvSpPr/>
          <p:nvPr/>
        </p:nvSpPr>
        <p:spPr>
          <a:xfrm>
            <a:off x="0" y="1128156"/>
            <a:ext cx="6312877" cy="4682303"/>
          </a:xfrm>
          <a:prstGeom prst="rect">
            <a:avLst/>
          </a:prstGeom>
          <a:solidFill>
            <a:srgbClr val="DC0531"/>
          </a:solidFill>
          <a:ln w="12700" cap="flat" cmpd="sng">
            <a:solidFill>
              <a:srgbClr val="DC053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6"/>
          <p:cNvSpPr txBox="1"/>
          <p:nvPr/>
        </p:nvSpPr>
        <p:spPr>
          <a:xfrm>
            <a:off x="7246916" y="928122"/>
            <a:ext cx="354181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dirty="0" smtClean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VIDEO MARKETING</a:t>
            </a:r>
            <a:endParaRPr dirty="0"/>
          </a:p>
        </p:txBody>
      </p:sp>
      <p:sp>
        <p:nvSpPr>
          <p:cNvPr id="162" name="Google Shape;162;p6"/>
          <p:cNvSpPr txBox="1"/>
          <p:nvPr/>
        </p:nvSpPr>
        <p:spPr>
          <a:xfrm>
            <a:off x="6802430" y="2426126"/>
            <a:ext cx="4777838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en-US" sz="1800" dirty="0"/>
              <a:t>Video advertising is one of the most entertaining and interactive online marketing channels. It includes online display ads that have a video within them. </a:t>
            </a:r>
            <a:endParaRPr lang="en-US" sz="1800" dirty="0" smtClean="0"/>
          </a:p>
          <a:p>
            <a:pPr lvl="0" algn="just"/>
            <a:endParaRPr lang="en-US" sz="1800" dirty="0"/>
          </a:p>
          <a:p>
            <a:pPr lvl="0" algn="just"/>
            <a:r>
              <a:rPr lang="en-US" sz="1800" dirty="0" smtClean="0"/>
              <a:t>Such </a:t>
            </a:r>
            <a:r>
              <a:rPr lang="en-US" sz="1800" dirty="0"/>
              <a:t>ads are also played before, during, or after a video stream. After watching the ad, the viewer usually sees a call to action to purchase that product or service or know more about it.</a:t>
            </a:r>
            <a:endParaRPr sz="1800" dirty="0"/>
          </a:p>
        </p:txBody>
      </p:sp>
      <p:grpSp>
        <p:nvGrpSpPr>
          <p:cNvPr id="163" name="Google Shape;163;p6"/>
          <p:cNvGrpSpPr/>
          <p:nvPr/>
        </p:nvGrpSpPr>
        <p:grpSpPr>
          <a:xfrm>
            <a:off x="11720945" y="5631872"/>
            <a:ext cx="942109" cy="920337"/>
            <a:chOff x="11720945" y="5631872"/>
            <a:chExt cx="942109" cy="920337"/>
          </a:xfrm>
        </p:grpSpPr>
        <p:sp>
          <p:nvSpPr>
            <p:cNvPr id="164" name="Google Shape;164;p6"/>
            <p:cNvSpPr/>
            <p:nvPr/>
          </p:nvSpPr>
          <p:spPr>
            <a:xfrm>
              <a:off x="11720945" y="5631872"/>
              <a:ext cx="942109" cy="920337"/>
            </a:xfrm>
            <a:prstGeom prst="ellipse">
              <a:avLst/>
            </a:prstGeom>
            <a:solidFill>
              <a:srgbClr val="DC0531"/>
            </a:solidFill>
            <a:ln w="12700" cap="flat" cmpd="sng">
              <a:solidFill>
                <a:srgbClr val="DC053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6"/>
            <p:cNvSpPr txBox="1"/>
            <p:nvPr/>
          </p:nvSpPr>
          <p:spPr>
            <a:xfrm>
              <a:off x="11847613" y="5861207"/>
              <a:ext cx="514372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400" dirty="0" smtClean="0">
                  <a:solidFill>
                    <a:schemeClr val="lt1"/>
                  </a:solidFill>
                  <a:latin typeface="Montserrat"/>
                  <a:sym typeface="Montserrat"/>
                </a:rPr>
                <a:t>16</a:t>
              </a:r>
              <a:endParaRPr dirty="0"/>
            </a:p>
          </p:txBody>
        </p:sp>
      </p:grpSp>
      <p:sp>
        <p:nvSpPr>
          <p:cNvPr id="166" name="Google Shape;166;p6"/>
          <p:cNvSpPr txBox="1"/>
          <p:nvPr/>
        </p:nvSpPr>
        <p:spPr>
          <a:xfrm>
            <a:off x="215753" y="182828"/>
            <a:ext cx="2398816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0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ECVET </a:t>
            </a:r>
            <a:r>
              <a:rPr lang="es-ES" sz="1000" dirty="0" err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for</a:t>
            </a:r>
            <a:r>
              <a:rPr lang="es-ES" sz="10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Digital Publishing</a:t>
            </a:r>
            <a:endParaRPr dirty="0"/>
          </a:p>
        </p:txBody>
      </p:sp>
      <p:sp>
        <p:nvSpPr>
          <p:cNvPr id="13" name="Google Shape;172;p7"/>
          <p:cNvSpPr txBox="1"/>
          <p:nvPr/>
        </p:nvSpPr>
        <p:spPr>
          <a:xfrm>
            <a:off x="5904662" y="105883"/>
            <a:ext cx="816429" cy="646290"/>
          </a:xfrm>
          <a:prstGeom prst="rect">
            <a:avLst/>
          </a:prstGeom>
          <a:solidFill>
            <a:srgbClr val="DC053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06</a:t>
            </a:r>
            <a:endParaRPr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49" y="1672047"/>
            <a:ext cx="5391778" cy="3594519"/>
          </a:xfrm>
          <a:prstGeom prst="rect">
            <a:avLst/>
          </a:prstGeom>
        </p:spPr>
      </p:pic>
      <p:sp>
        <p:nvSpPr>
          <p:cNvPr id="14" name="Google Shape;142;p4"/>
          <p:cNvSpPr txBox="1"/>
          <p:nvPr/>
        </p:nvSpPr>
        <p:spPr>
          <a:xfrm>
            <a:off x="215753" y="386247"/>
            <a:ext cx="3314739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1100" b="1" dirty="0"/>
              <a:t>MARKETING &amp; </a:t>
            </a:r>
            <a:r>
              <a:rPr lang="es-ES" sz="1100" b="1" dirty="0" smtClean="0"/>
              <a:t>DISTRIBUTION</a:t>
            </a:r>
            <a:endParaRPr sz="1100" b="1" dirty="0"/>
          </a:p>
        </p:txBody>
      </p:sp>
    </p:spTree>
    <p:extLst>
      <p:ext uri="{BB962C8B-B14F-4D97-AF65-F5344CB8AC3E}">
        <p14:creationId xmlns:p14="http://schemas.microsoft.com/office/powerpoint/2010/main" val="3390289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/>
          <p:nvPr/>
        </p:nvSpPr>
        <p:spPr>
          <a:xfrm>
            <a:off x="0" y="1"/>
            <a:ext cx="12192000" cy="1543792"/>
          </a:xfrm>
          <a:prstGeom prst="rect">
            <a:avLst/>
          </a:prstGeom>
          <a:solidFill>
            <a:srgbClr val="DC0531"/>
          </a:solidFill>
          <a:ln w="12700" cap="flat" cmpd="sng">
            <a:solidFill>
              <a:srgbClr val="DC053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"/>
              <a:buNone/>
            </a:pPr>
            <a:r>
              <a:rPr lang="es-ES" b="1">
                <a:latin typeface="Montserrat"/>
                <a:ea typeface="Montserrat"/>
                <a:cs typeface="Montserrat"/>
                <a:sym typeface="Montserrat"/>
              </a:rPr>
              <a:t>Contents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6" name="Google Shape;96;p2"/>
          <p:cNvSpPr txBox="1"/>
          <p:nvPr/>
        </p:nvSpPr>
        <p:spPr>
          <a:xfrm>
            <a:off x="899743" y="2055812"/>
            <a:ext cx="621323" cy="468707"/>
          </a:xfrm>
          <a:prstGeom prst="rect">
            <a:avLst/>
          </a:prstGeom>
          <a:solidFill>
            <a:srgbClr val="DC053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" sz="3600" b="1" dirty="0">
              <a:solidFill>
                <a:schemeClr val="lt1"/>
              </a:solidFill>
              <a:latin typeface="Montserrat"/>
              <a:sym typeface="Montserrat"/>
            </a:endParaRPr>
          </a:p>
        </p:txBody>
      </p:sp>
      <p:sp>
        <p:nvSpPr>
          <p:cNvPr id="100" name="Google Shape;100;p2"/>
          <p:cNvSpPr txBox="1"/>
          <p:nvPr/>
        </p:nvSpPr>
        <p:spPr>
          <a:xfrm>
            <a:off x="1974498" y="2001386"/>
            <a:ext cx="874023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i="0" u="none" strike="noStrike" cap="none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What</a:t>
            </a:r>
            <a:r>
              <a:rPr lang="es-ES" sz="2400" b="1" i="0" u="none" strike="noStrike" cap="none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s-ES" sz="2400" b="1" i="0" u="none" strike="noStrike" cap="none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is</a:t>
            </a:r>
            <a:r>
              <a:rPr lang="es-ES" sz="2400" b="1" i="0" u="none" strike="noStrike" cap="none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Digital Marketing</a:t>
            </a:r>
            <a:endParaRPr sz="24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" name="Google Shape;96;p2"/>
          <p:cNvSpPr txBox="1"/>
          <p:nvPr/>
        </p:nvSpPr>
        <p:spPr>
          <a:xfrm>
            <a:off x="835263" y="5107666"/>
            <a:ext cx="621323" cy="468707"/>
          </a:xfrm>
          <a:prstGeom prst="rect">
            <a:avLst/>
          </a:prstGeom>
          <a:solidFill>
            <a:srgbClr val="DC053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" sz="3600" b="1" dirty="0">
              <a:solidFill>
                <a:schemeClr val="lt1"/>
              </a:solidFill>
              <a:latin typeface="Montserrat"/>
              <a:sym typeface="Montserrat"/>
            </a:endParaRPr>
          </a:p>
        </p:txBody>
      </p:sp>
      <p:sp>
        <p:nvSpPr>
          <p:cNvPr id="14" name="Google Shape;100;p2"/>
          <p:cNvSpPr txBox="1"/>
          <p:nvPr/>
        </p:nvSpPr>
        <p:spPr>
          <a:xfrm>
            <a:off x="1974495" y="3511526"/>
            <a:ext cx="874023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i="0" u="none" strike="noStrike" cap="none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Main</a:t>
            </a:r>
            <a:r>
              <a:rPr lang="es-ES" sz="2400" b="1" i="0" u="none" strike="noStrike" cap="none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s-ES" sz="2400" b="1" i="0" u="none" strike="noStrike" cap="none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types</a:t>
            </a:r>
            <a:r>
              <a:rPr lang="es-ES" sz="2400" b="1" i="0" u="none" strike="noStrike" cap="none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of Digital Marketing</a:t>
            </a:r>
            <a:endParaRPr sz="24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" name="Google Shape;100;p2"/>
          <p:cNvSpPr txBox="1"/>
          <p:nvPr/>
        </p:nvSpPr>
        <p:spPr>
          <a:xfrm>
            <a:off x="1974494" y="5021666"/>
            <a:ext cx="874023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i="0" u="none" strike="noStrike" cap="none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Benefits</a:t>
            </a:r>
            <a:r>
              <a:rPr lang="es-ES" sz="2400" b="1" i="0" u="none" strike="noStrike" cap="none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of Digital Marketing</a:t>
            </a:r>
            <a:endParaRPr sz="24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" name="Google Shape;96;p2"/>
          <p:cNvSpPr txBox="1"/>
          <p:nvPr/>
        </p:nvSpPr>
        <p:spPr>
          <a:xfrm>
            <a:off x="835263" y="3546859"/>
            <a:ext cx="621323" cy="468707"/>
          </a:xfrm>
          <a:prstGeom prst="rect">
            <a:avLst/>
          </a:prstGeom>
          <a:solidFill>
            <a:srgbClr val="DC053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" sz="3600" b="1" dirty="0">
              <a:solidFill>
                <a:schemeClr val="lt1"/>
              </a:solidFill>
              <a:latin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59;p6"/>
          <p:cNvSpPr/>
          <p:nvPr/>
        </p:nvSpPr>
        <p:spPr>
          <a:xfrm>
            <a:off x="9961685" y="-317"/>
            <a:ext cx="2230314" cy="6858317"/>
          </a:xfrm>
          <a:prstGeom prst="rect">
            <a:avLst/>
          </a:prstGeom>
          <a:solidFill>
            <a:srgbClr val="DC0531"/>
          </a:solidFill>
          <a:ln w="12700" cap="flat" cmpd="sng">
            <a:solidFill>
              <a:srgbClr val="DC053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6" name="Google Shape;206;p10"/>
          <p:cNvGrpSpPr/>
          <p:nvPr/>
        </p:nvGrpSpPr>
        <p:grpSpPr>
          <a:xfrm>
            <a:off x="11720945" y="5631872"/>
            <a:ext cx="942109" cy="920337"/>
            <a:chOff x="11720945" y="5631872"/>
            <a:chExt cx="942109" cy="920337"/>
          </a:xfrm>
        </p:grpSpPr>
        <p:sp>
          <p:nvSpPr>
            <p:cNvPr id="207" name="Google Shape;207;p10"/>
            <p:cNvSpPr/>
            <p:nvPr/>
          </p:nvSpPr>
          <p:spPr>
            <a:xfrm>
              <a:off x="11720945" y="5631872"/>
              <a:ext cx="942109" cy="920337"/>
            </a:xfrm>
            <a:prstGeom prst="ellipse">
              <a:avLst/>
            </a:prstGeom>
            <a:solidFill>
              <a:srgbClr val="DC0531"/>
            </a:solidFill>
            <a:ln w="12700" cap="flat" cmpd="sng">
              <a:solidFill>
                <a:srgbClr val="DC053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10"/>
            <p:cNvSpPr txBox="1"/>
            <p:nvPr/>
          </p:nvSpPr>
          <p:spPr>
            <a:xfrm>
              <a:off x="11847612" y="5861207"/>
              <a:ext cx="549541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400" dirty="0" smtClean="0">
                  <a:solidFill>
                    <a:schemeClr val="lt1"/>
                  </a:solidFill>
                  <a:latin typeface="Montserrat"/>
                  <a:sym typeface="Montserrat"/>
                </a:rPr>
                <a:t>17</a:t>
              </a:r>
              <a:endParaRPr dirty="0"/>
            </a:p>
          </p:txBody>
        </p:sp>
      </p:grpSp>
      <p:sp>
        <p:nvSpPr>
          <p:cNvPr id="15" name="Google Shape;205;p10"/>
          <p:cNvSpPr txBox="1"/>
          <p:nvPr/>
        </p:nvSpPr>
        <p:spPr>
          <a:xfrm>
            <a:off x="5882950" y="1901014"/>
            <a:ext cx="3743731" cy="258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en-US" sz="1800" dirty="0" smtClean="0"/>
              <a:t>The main video platform now is </a:t>
            </a:r>
            <a:r>
              <a:rPr lang="en-US" sz="1800" dirty="0" err="1" smtClean="0"/>
              <a:t>Youtube</a:t>
            </a:r>
            <a:r>
              <a:rPr lang="en-US" sz="1800" dirty="0" smtClean="0"/>
              <a:t>.</a:t>
            </a:r>
          </a:p>
          <a:p>
            <a:pPr lvl="0" algn="just"/>
            <a:endParaRPr lang="en-US" sz="1800" dirty="0"/>
          </a:p>
          <a:p>
            <a:pPr lvl="0" algn="just"/>
            <a:r>
              <a:rPr lang="en-US" sz="1800" dirty="0" smtClean="0"/>
              <a:t>The way of advertising could be your </a:t>
            </a:r>
            <a:r>
              <a:rPr lang="en-US" sz="1800" dirty="0"/>
              <a:t>video playing before a user views another's video or showing up in YouTube search results for people to watch in full.</a:t>
            </a:r>
          </a:p>
          <a:p>
            <a:pPr lvl="0"/>
            <a:endParaRPr lang="en-US" sz="1800" dirty="0"/>
          </a:p>
        </p:txBody>
      </p:sp>
      <p:grpSp>
        <p:nvGrpSpPr>
          <p:cNvPr id="16" name="Google Shape;202;p10"/>
          <p:cNvGrpSpPr/>
          <p:nvPr/>
        </p:nvGrpSpPr>
        <p:grpSpPr>
          <a:xfrm>
            <a:off x="729172" y="977684"/>
            <a:ext cx="4613280" cy="1569620"/>
            <a:chOff x="1108364" y="1906639"/>
            <a:chExt cx="4613280" cy="1569620"/>
          </a:xfrm>
        </p:grpSpPr>
        <p:sp>
          <p:nvSpPr>
            <p:cNvPr id="17" name="Google Shape;203;p10"/>
            <p:cNvSpPr/>
            <p:nvPr/>
          </p:nvSpPr>
          <p:spPr>
            <a:xfrm>
              <a:off x="1108364" y="2485585"/>
              <a:ext cx="344384" cy="344384"/>
            </a:xfrm>
            <a:prstGeom prst="ellipse">
              <a:avLst/>
            </a:prstGeom>
            <a:solidFill>
              <a:srgbClr val="DC0531"/>
            </a:solidFill>
            <a:ln w="12700" cap="flat" cmpd="sng">
              <a:solidFill>
                <a:srgbClr val="DC053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204;p10"/>
            <p:cNvSpPr txBox="1"/>
            <p:nvPr/>
          </p:nvSpPr>
          <p:spPr>
            <a:xfrm>
              <a:off x="1688275" y="1906639"/>
              <a:ext cx="4033369" cy="15696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3200" b="1" dirty="0" smtClean="0">
                  <a:solidFill>
                    <a:schemeClr val="dk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Video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3200" b="1" dirty="0" smtClean="0">
                  <a:solidFill>
                    <a:schemeClr val="dk1"/>
                  </a:solidFill>
                  <a:latin typeface="Montserrat SemiBold"/>
                  <a:sym typeface="Montserrat SemiBold"/>
                </a:rPr>
                <a:t>Marketing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3200" b="1" dirty="0" smtClean="0">
                  <a:solidFill>
                    <a:schemeClr val="dk1"/>
                  </a:solidFill>
                  <a:latin typeface="Montserrat SemiBold"/>
                  <a:sym typeface="Montserrat SemiBold"/>
                </a:rPr>
                <a:t>Tools</a:t>
              </a:r>
              <a:endParaRPr sz="3200" dirty="0"/>
            </a:p>
          </p:txBody>
        </p:sp>
      </p:grpSp>
      <p:sp>
        <p:nvSpPr>
          <p:cNvPr id="12" name="Google Shape;204;p10"/>
          <p:cNvSpPr txBox="1"/>
          <p:nvPr/>
        </p:nvSpPr>
        <p:spPr>
          <a:xfrm>
            <a:off x="5813507" y="1073034"/>
            <a:ext cx="315628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 dirty="0" err="1" smtClean="0">
                <a:solidFill>
                  <a:schemeClr val="dk1"/>
                </a:solidFill>
                <a:latin typeface="Montserrat SemiBold"/>
                <a:sym typeface="Montserrat SemiBold"/>
              </a:rPr>
              <a:t>Youtube</a:t>
            </a:r>
            <a:r>
              <a:rPr lang="es-ES" sz="2800" b="1" dirty="0" smtClean="0">
                <a:solidFill>
                  <a:schemeClr val="dk1"/>
                </a:solidFill>
                <a:latin typeface="Montserrat SemiBold"/>
                <a:sym typeface="Montserrat SemiBold"/>
              </a:rPr>
              <a:t> </a:t>
            </a:r>
            <a:r>
              <a:rPr lang="es-ES" sz="2800" b="1" dirty="0" err="1" smtClean="0">
                <a:solidFill>
                  <a:schemeClr val="dk1"/>
                </a:solidFill>
                <a:latin typeface="Montserrat SemiBold"/>
                <a:sym typeface="Montserrat SemiBold"/>
              </a:rPr>
              <a:t>Ads</a:t>
            </a:r>
            <a:endParaRPr sz="28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29" y="3122867"/>
            <a:ext cx="5078417" cy="3200005"/>
          </a:xfrm>
          <a:prstGeom prst="rect">
            <a:avLst/>
          </a:prstGeom>
        </p:spPr>
      </p:pic>
      <p:sp>
        <p:nvSpPr>
          <p:cNvPr id="19" name="Google Shape;142;p4"/>
          <p:cNvSpPr txBox="1"/>
          <p:nvPr/>
        </p:nvSpPr>
        <p:spPr>
          <a:xfrm>
            <a:off x="215753" y="399839"/>
            <a:ext cx="3314739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1100" b="1" dirty="0"/>
              <a:t>MARKETING &amp; PUBLIC RELATIONS</a:t>
            </a:r>
            <a:endParaRPr sz="1100" b="1" dirty="0"/>
          </a:p>
        </p:txBody>
      </p:sp>
      <p:sp>
        <p:nvSpPr>
          <p:cNvPr id="20" name="Google Shape;166;p6"/>
          <p:cNvSpPr txBox="1"/>
          <p:nvPr/>
        </p:nvSpPr>
        <p:spPr>
          <a:xfrm>
            <a:off x="215753" y="182828"/>
            <a:ext cx="2398816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0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ECVET </a:t>
            </a:r>
            <a:r>
              <a:rPr lang="es-ES" sz="1000" dirty="0" err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for</a:t>
            </a:r>
            <a:r>
              <a:rPr lang="es-ES" sz="10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Digital Publishing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476317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1156"/>
            <a:ext cx="12192000" cy="947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3163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59;p6"/>
          <p:cNvSpPr/>
          <p:nvPr/>
        </p:nvSpPr>
        <p:spPr>
          <a:xfrm>
            <a:off x="6884377" y="1"/>
            <a:ext cx="3741068" cy="2256312"/>
          </a:xfrm>
          <a:prstGeom prst="rect">
            <a:avLst/>
          </a:prstGeom>
          <a:solidFill>
            <a:srgbClr val="DC0531"/>
          </a:solidFill>
          <a:ln w="12700" cap="flat" cmpd="sng">
            <a:solidFill>
              <a:srgbClr val="DC053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6"/>
          <p:cNvSpPr/>
          <p:nvPr/>
        </p:nvSpPr>
        <p:spPr>
          <a:xfrm>
            <a:off x="0" y="949569"/>
            <a:ext cx="6312877" cy="4682303"/>
          </a:xfrm>
          <a:prstGeom prst="rect">
            <a:avLst/>
          </a:prstGeom>
          <a:solidFill>
            <a:srgbClr val="DC0531"/>
          </a:solidFill>
          <a:ln w="12700" cap="flat" cmpd="sng">
            <a:solidFill>
              <a:srgbClr val="DC053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6"/>
          <p:cNvSpPr txBox="1"/>
          <p:nvPr/>
        </p:nvSpPr>
        <p:spPr>
          <a:xfrm>
            <a:off x="7420441" y="928122"/>
            <a:ext cx="354181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2000" b="1" dirty="0" smtClean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SMS MARKETING</a:t>
            </a:r>
            <a:endParaRPr dirty="0"/>
          </a:p>
        </p:txBody>
      </p:sp>
      <p:sp>
        <p:nvSpPr>
          <p:cNvPr id="162" name="Google Shape;162;p6"/>
          <p:cNvSpPr txBox="1"/>
          <p:nvPr/>
        </p:nvSpPr>
        <p:spPr>
          <a:xfrm>
            <a:off x="6802430" y="2426126"/>
            <a:ext cx="4777838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en-US" sz="1800" dirty="0" smtClean="0"/>
              <a:t>It consists on sending </a:t>
            </a:r>
            <a:r>
              <a:rPr lang="en-US" sz="1800" dirty="0"/>
              <a:t>text messages to a list of subscribers who have registered their telephone number and granted their permission to receive SMS with commercial or transactional information</a:t>
            </a:r>
            <a:r>
              <a:rPr lang="en-US" sz="1800" dirty="0" smtClean="0"/>
              <a:t>.</a:t>
            </a:r>
          </a:p>
          <a:p>
            <a:pPr lvl="0" algn="just"/>
            <a:endParaRPr lang="en-US" sz="1800" dirty="0"/>
          </a:p>
          <a:p>
            <a:pPr lvl="0" algn="just"/>
            <a:r>
              <a:rPr lang="en-US" sz="1800" dirty="0" smtClean="0"/>
              <a:t>SMS </a:t>
            </a:r>
            <a:r>
              <a:rPr lang="en-US" sz="1800" dirty="0"/>
              <a:t>campaigns can be used for various purposes such as communicating news, offers and reminders or urgent alerts among many other options</a:t>
            </a:r>
            <a:r>
              <a:rPr lang="en-US" sz="1800" dirty="0" smtClean="0"/>
              <a:t>.</a:t>
            </a:r>
          </a:p>
          <a:p>
            <a:pPr lvl="0" algn="just"/>
            <a:endParaRPr lang="en-US" sz="1800" dirty="0"/>
          </a:p>
          <a:p>
            <a:pPr lvl="0" algn="just"/>
            <a:r>
              <a:rPr lang="en-US" sz="1800" dirty="0" smtClean="0"/>
              <a:t>It is successful because SMS are opened 98% of the times and we are always with our smartphone. </a:t>
            </a:r>
            <a:endParaRPr sz="1800" dirty="0"/>
          </a:p>
        </p:txBody>
      </p:sp>
      <p:grpSp>
        <p:nvGrpSpPr>
          <p:cNvPr id="163" name="Google Shape;163;p6"/>
          <p:cNvGrpSpPr/>
          <p:nvPr/>
        </p:nvGrpSpPr>
        <p:grpSpPr>
          <a:xfrm>
            <a:off x="11720945" y="5631872"/>
            <a:ext cx="942109" cy="920337"/>
            <a:chOff x="11720945" y="5631872"/>
            <a:chExt cx="942109" cy="920337"/>
          </a:xfrm>
        </p:grpSpPr>
        <p:sp>
          <p:nvSpPr>
            <p:cNvPr id="164" name="Google Shape;164;p6"/>
            <p:cNvSpPr/>
            <p:nvPr/>
          </p:nvSpPr>
          <p:spPr>
            <a:xfrm>
              <a:off x="11720945" y="5631872"/>
              <a:ext cx="942109" cy="920337"/>
            </a:xfrm>
            <a:prstGeom prst="ellipse">
              <a:avLst/>
            </a:prstGeom>
            <a:solidFill>
              <a:srgbClr val="DC0531"/>
            </a:solidFill>
            <a:ln w="12700" cap="flat" cmpd="sng">
              <a:solidFill>
                <a:srgbClr val="DC053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6"/>
            <p:cNvSpPr txBox="1"/>
            <p:nvPr/>
          </p:nvSpPr>
          <p:spPr>
            <a:xfrm>
              <a:off x="11847612" y="5861207"/>
              <a:ext cx="540749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400" dirty="0" smtClean="0">
                  <a:solidFill>
                    <a:schemeClr val="lt1"/>
                  </a:solidFill>
                  <a:latin typeface="Montserrat"/>
                  <a:sym typeface="Montserrat"/>
                </a:rPr>
                <a:t>18</a:t>
              </a:r>
              <a:endParaRPr dirty="0"/>
            </a:p>
          </p:txBody>
        </p:sp>
      </p:grpSp>
      <p:sp>
        <p:nvSpPr>
          <p:cNvPr id="166" name="Google Shape;166;p6"/>
          <p:cNvSpPr txBox="1"/>
          <p:nvPr/>
        </p:nvSpPr>
        <p:spPr>
          <a:xfrm>
            <a:off x="215753" y="182828"/>
            <a:ext cx="2398816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0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ECVET </a:t>
            </a:r>
            <a:r>
              <a:rPr lang="es-ES" sz="1000" dirty="0" err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for</a:t>
            </a:r>
            <a:r>
              <a:rPr lang="es-ES" sz="10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Digital Publishing</a:t>
            </a:r>
            <a:endParaRPr dirty="0"/>
          </a:p>
        </p:txBody>
      </p:sp>
      <p:sp>
        <p:nvSpPr>
          <p:cNvPr id="13" name="Google Shape;172;p7"/>
          <p:cNvSpPr txBox="1"/>
          <p:nvPr/>
        </p:nvSpPr>
        <p:spPr>
          <a:xfrm>
            <a:off x="5904662" y="105883"/>
            <a:ext cx="816429" cy="646290"/>
          </a:xfrm>
          <a:prstGeom prst="rect">
            <a:avLst/>
          </a:prstGeom>
          <a:solidFill>
            <a:srgbClr val="DC053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07</a:t>
            </a:r>
            <a:endParaRPr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93" y="1272693"/>
            <a:ext cx="5920154" cy="3946769"/>
          </a:xfrm>
          <a:prstGeom prst="rect">
            <a:avLst/>
          </a:prstGeom>
        </p:spPr>
      </p:pic>
      <p:sp>
        <p:nvSpPr>
          <p:cNvPr id="14" name="Google Shape;142;p4"/>
          <p:cNvSpPr txBox="1"/>
          <p:nvPr/>
        </p:nvSpPr>
        <p:spPr>
          <a:xfrm>
            <a:off x="215753" y="364875"/>
            <a:ext cx="3314739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1100" b="1" dirty="0"/>
              <a:t>MARKETING &amp; </a:t>
            </a:r>
            <a:r>
              <a:rPr lang="es-ES" sz="1100" b="1" dirty="0" smtClean="0"/>
              <a:t>DISTRIBUTION</a:t>
            </a:r>
            <a:endParaRPr sz="1100" b="1" dirty="0"/>
          </a:p>
        </p:txBody>
      </p:sp>
    </p:spTree>
    <p:extLst>
      <p:ext uri="{BB962C8B-B14F-4D97-AF65-F5344CB8AC3E}">
        <p14:creationId xmlns:p14="http://schemas.microsoft.com/office/powerpoint/2010/main" val="6612903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2880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7"/>
          <p:cNvSpPr txBox="1">
            <a:spLocks noGrp="1"/>
          </p:cNvSpPr>
          <p:nvPr>
            <p:ph type="title"/>
          </p:nvPr>
        </p:nvSpPr>
        <p:spPr>
          <a:xfrm>
            <a:off x="838195" y="504619"/>
            <a:ext cx="781343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 SemiBold"/>
              <a:buNone/>
            </a:pPr>
            <a:r>
              <a:rPr lang="es-ES" sz="2000" b="1" dirty="0" smtClean="0">
                <a:latin typeface="Montserrat SemiBold"/>
                <a:ea typeface="Montserrat SemiBold"/>
                <a:cs typeface="Montserrat SemiBold"/>
                <a:sym typeface="Montserrat SemiBold"/>
              </a:rPr>
              <a:t>BENEFITS OF DIGITAL MARKETING</a:t>
            </a:r>
            <a:endParaRPr dirty="0"/>
          </a:p>
        </p:txBody>
      </p:sp>
      <p:sp>
        <p:nvSpPr>
          <p:cNvPr id="172" name="Google Shape;172;p7"/>
          <p:cNvSpPr txBox="1"/>
          <p:nvPr/>
        </p:nvSpPr>
        <p:spPr>
          <a:xfrm>
            <a:off x="838195" y="1862949"/>
            <a:ext cx="816429" cy="646331"/>
          </a:xfrm>
          <a:prstGeom prst="rect">
            <a:avLst/>
          </a:prstGeom>
          <a:solidFill>
            <a:srgbClr val="DC053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01</a:t>
            </a:r>
            <a:endParaRPr dirty="0"/>
          </a:p>
        </p:txBody>
      </p:sp>
      <p:sp>
        <p:nvSpPr>
          <p:cNvPr id="173" name="Google Shape;173;p7"/>
          <p:cNvSpPr txBox="1"/>
          <p:nvPr/>
        </p:nvSpPr>
        <p:spPr>
          <a:xfrm>
            <a:off x="838195" y="2979608"/>
            <a:ext cx="816429" cy="646331"/>
          </a:xfrm>
          <a:prstGeom prst="rect">
            <a:avLst/>
          </a:prstGeom>
          <a:solidFill>
            <a:srgbClr val="DC053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02</a:t>
            </a:r>
            <a:endParaRPr dirty="0"/>
          </a:p>
        </p:txBody>
      </p:sp>
      <p:sp>
        <p:nvSpPr>
          <p:cNvPr id="174" name="Google Shape;174;p7"/>
          <p:cNvSpPr txBox="1"/>
          <p:nvPr/>
        </p:nvSpPr>
        <p:spPr>
          <a:xfrm>
            <a:off x="838194" y="4124092"/>
            <a:ext cx="816429" cy="646331"/>
          </a:xfrm>
          <a:prstGeom prst="rect">
            <a:avLst/>
          </a:prstGeom>
          <a:solidFill>
            <a:srgbClr val="DC053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03</a:t>
            </a:r>
            <a:endParaRPr dirty="0"/>
          </a:p>
        </p:txBody>
      </p:sp>
      <p:sp>
        <p:nvSpPr>
          <p:cNvPr id="175" name="Google Shape;175;p7"/>
          <p:cNvSpPr txBox="1"/>
          <p:nvPr/>
        </p:nvSpPr>
        <p:spPr>
          <a:xfrm>
            <a:off x="1873122" y="1965016"/>
            <a:ext cx="402336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1800" b="1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You</a:t>
            </a:r>
            <a:r>
              <a:rPr lang="es-ES" sz="1800" b="1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s-ES" sz="1800" b="1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will</a:t>
            </a:r>
            <a:r>
              <a:rPr lang="es-ES" sz="1800" b="1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s-ES" sz="1800" b="1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get</a:t>
            </a:r>
            <a:r>
              <a:rPr lang="es-ES" sz="1800" b="1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s-ES" sz="1800" b="1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know</a:t>
            </a:r>
            <a:r>
              <a:rPr lang="es-ES" sz="1800" b="1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s-ES" sz="1800" b="1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your</a:t>
            </a:r>
            <a:r>
              <a:rPr lang="es-ES" sz="1800" b="1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s-ES" sz="1800" b="1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audience</a:t>
            </a:r>
            <a:endParaRPr lang="es-ES" sz="1800" b="1" dirty="0" smtClean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7" name="Google Shape;177;p7"/>
          <p:cNvSpPr txBox="1"/>
          <p:nvPr/>
        </p:nvSpPr>
        <p:spPr>
          <a:xfrm>
            <a:off x="2021173" y="3118126"/>
            <a:ext cx="387531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It</a:t>
            </a:r>
            <a:r>
              <a:rPr lang="es-ES" sz="1800" b="1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s-ES" sz="1800" b="1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is</a:t>
            </a:r>
            <a:r>
              <a:rPr lang="es-ES" sz="1800" b="1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s-ES" sz="1800" b="1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not</a:t>
            </a:r>
            <a:r>
              <a:rPr lang="es-ES" sz="1800" b="1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s-ES" sz="1800" b="1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that</a:t>
            </a:r>
            <a:r>
              <a:rPr lang="es-ES" sz="1800" b="1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s-ES" sz="1800" b="1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expensive</a:t>
            </a:r>
            <a:endParaRPr sz="18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8" name="Google Shape;178;p7"/>
          <p:cNvSpPr txBox="1"/>
          <p:nvPr/>
        </p:nvSpPr>
        <p:spPr>
          <a:xfrm>
            <a:off x="225631" y="225631"/>
            <a:ext cx="2398816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ECVET for Digital Publishing</a:t>
            </a:r>
            <a:endParaRPr/>
          </a:p>
        </p:txBody>
      </p:sp>
      <p:grpSp>
        <p:nvGrpSpPr>
          <p:cNvPr id="180" name="Google Shape;180;p7"/>
          <p:cNvGrpSpPr/>
          <p:nvPr/>
        </p:nvGrpSpPr>
        <p:grpSpPr>
          <a:xfrm>
            <a:off x="11720945" y="5631872"/>
            <a:ext cx="942109" cy="920337"/>
            <a:chOff x="11720945" y="5631872"/>
            <a:chExt cx="942109" cy="920337"/>
          </a:xfrm>
        </p:grpSpPr>
        <p:sp>
          <p:nvSpPr>
            <p:cNvPr id="181" name="Google Shape;181;p7"/>
            <p:cNvSpPr/>
            <p:nvPr/>
          </p:nvSpPr>
          <p:spPr>
            <a:xfrm>
              <a:off x="11720945" y="5631872"/>
              <a:ext cx="942109" cy="920337"/>
            </a:xfrm>
            <a:prstGeom prst="ellipse">
              <a:avLst/>
            </a:prstGeom>
            <a:solidFill>
              <a:srgbClr val="DC0531"/>
            </a:solidFill>
            <a:ln w="12700" cap="flat" cmpd="sng">
              <a:solidFill>
                <a:srgbClr val="DC053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7"/>
            <p:cNvSpPr txBox="1"/>
            <p:nvPr/>
          </p:nvSpPr>
          <p:spPr>
            <a:xfrm>
              <a:off x="11847613" y="5861207"/>
              <a:ext cx="344386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4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6</a:t>
              </a:r>
              <a:endParaRPr/>
            </a:p>
          </p:txBody>
        </p:sp>
      </p:grpSp>
      <p:sp>
        <p:nvSpPr>
          <p:cNvPr id="14" name="Google Shape;174;p7"/>
          <p:cNvSpPr txBox="1"/>
          <p:nvPr/>
        </p:nvSpPr>
        <p:spPr>
          <a:xfrm>
            <a:off x="838193" y="5308704"/>
            <a:ext cx="816429" cy="646331"/>
          </a:xfrm>
          <a:prstGeom prst="rect">
            <a:avLst/>
          </a:prstGeom>
          <a:solidFill>
            <a:srgbClr val="DC053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04</a:t>
            </a:r>
            <a:endParaRPr dirty="0"/>
          </a:p>
        </p:txBody>
      </p:sp>
      <p:sp>
        <p:nvSpPr>
          <p:cNvPr id="15" name="Google Shape;172;p7"/>
          <p:cNvSpPr txBox="1"/>
          <p:nvPr/>
        </p:nvSpPr>
        <p:spPr>
          <a:xfrm>
            <a:off x="6837480" y="1887947"/>
            <a:ext cx="816429" cy="646331"/>
          </a:xfrm>
          <a:prstGeom prst="rect">
            <a:avLst/>
          </a:prstGeom>
          <a:solidFill>
            <a:srgbClr val="DC053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05</a:t>
            </a:r>
            <a:endParaRPr dirty="0"/>
          </a:p>
        </p:txBody>
      </p:sp>
      <p:sp>
        <p:nvSpPr>
          <p:cNvPr id="16" name="Google Shape;177;p7"/>
          <p:cNvSpPr txBox="1"/>
          <p:nvPr/>
        </p:nvSpPr>
        <p:spPr>
          <a:xfrm>
            <a:off x="2021173" y="4262611"/>
            <a:ext cx="387531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1800" b="1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You</a:t>
            </a:r>
            <a:r>
              <a:rPr lang="es-ES" sz="1800" b="1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can </a:t>
            </a:r>
            <a:r>
              <a:rPr lang="es-ES" sz="1800" b="1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market</a:t>
            </a:r>
            <a:r>
              <a:rPr lang="es-ES" sz="1800" b="1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to </a:t>
            </a:r>
            <a:r>
              <a:rPr lang="es-ES" sz="1800" b="1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anyone</a:t>
            </a:r>
            <a:r>
              <a:rPr lang="es-ES" sz="1800" b="1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sz="1800" dirty="0" smtClean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" name="Google Shape;172;p7"/>
          <p:cNvSpPr txBox="1"/>
          <p:nvPr/>
        </p:nvSpPr>
        <p:spPr>
          <a:xfrm>
            <a:off x="6837479" y="3343315"/>
            <a:ext cx="816429" cy="646331"/>
          </a:xfrm>
          <a:prstGeom prst="rect">
            <a:avLst/>
          </a:prstGeom>
          <a:solidFill>
            <a:srgbClr val="DC053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06</a:t>
            </a:r>
            <a:endParaRPr dirty="0"/>
          </a:p>
        </p:txBody>
      </p:sp>
      <p:sp>
        <p:nvSpPr>
          <p:cNvPr id="18" name="Google Shape;172;p7"/>
          <p:cNvSpPr txBox="1"/>
          <p:nvPr/>
        </p:nvSpPr>
        <p:spPr>
          <a:xfrm>
            <a:off x="6837479" y="4693740"/>
            <a:ext cx="816429" cy="646331"/>
          </a:xfrm>
          <a:prstGeom prst="rect">
            <a:avLst/>
          </a:prstGeom>
          <a:solidFill>
            <a:srgbClr val="DC053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07</a:t>
            </a:r>
            <a:endParaRPr dirty="0"/>
          </a:p>
        </p:txBody>
      </p:sp>
      <p:sp>
        <p:nvSpPr>
          <p:cNvPr id="21" name="Google Shape;175;p7"/>
          <p:cNvSpPr txBox="1"/>
          <p:nvPr/>
        </p:nvSpPr>
        <p:spPr>
          <a:xfrm>
            <a:off x="1968293" y="5447223"/>
            <a:ext cx="38754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1800" b="1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You</a:t>
            </a:r>
            <a:r>
              <a:rPr lang="es-ES" sz="1800" b="1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can </a:t>
            </a:r>
            <a:r>
              <a:rPr lang="es-ES" sz="1800" b="1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market</a:t>
            </a:r>
            <a:r>
              <a:rPr lang="es-ES" sz="1800" b="1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s-ES" sz="1800" b="1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anywhere</a:t>
            </a:r>
            <a:endParaRPr lang="es-ES" sz="1800" b="1" dirty="0" smtClean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2" name="Google Shape;175;p7"/>
          <p:cNvSpPr txBox="1"/>
          <p:nvPr/>
        </p:nvSpPr>
        <p:spPr>
          <a:xfrm>
            <a:off x="7972213" y="2026466"/>
            <a:ext cx="38754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1800" b="1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It</a:t>
            </a:r>
            <a:r>
              <a:rPr lang="es-ES" sz="1800" b="1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s-ES" sz="1800" b="1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is</a:t>
            </a:r>
            <a:r>
              <a:rPr lang="es-ES" sz="1800" b="1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adaptable</a:t>
            </a:r>
          </a:p>
        </p:txBody>
      </p:sp>
      <p:sp>
        <p:nvSpPr>
          <p:cNvPr id="23" name="Google Shape;175;p7"/>
          <p:cNvSpPr txBox="1"/>
          <p:nvPr/>
        </p:nvSpPr>
        <p:spPr>
          <a:xfrm>
            <a:off x="7972213" y="3487417"/>
            <a:ext cx="3875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1800" b="1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It</a:t>
            </a:r>
            <a:r>
              <a:rPr lang="es-ES" sz="1800" b="1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can be </a:t>
            </a:r>
            <a:r>
              <a:rPr lang="es-ES" sz="1800" b="1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personalized</a:t>
            </a:r>
            <a:r>
              <a:rPr lang="es-ES" sz="1800" b="1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s-ES" sz="1800" b="1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depending</a:t>
            </a:r>
            <a:r>
              <a:rPr lang="es-ES" sz="1800" b="1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s-ES" sz="1800" b="1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on</a:t>
            </a:r>
            <a:r>
              <a:rPr lang="es-ES" sz="1800" b="1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s-ES" sz="1800" b="1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the</a:t>
            </a:r>
            <a:r>
              <a:rPr lang="es-ES" sz="1800" b="1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s-ES" sz="1800" b="1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channel</a:t>
            </a:r>
            <a:endParaRPr lang="es-ES" sz="1800" b="1" dirty="0" smtClean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4" name="Google Shape;175;p7"/>
          <p:cNvSpPr txBox="1"/>
          <p:nvPr/>
        </p:nvSpPr>
        <p:spPr>
          <a:xfrm>
            <a:off x="7972213" y="4832261"/>
            <a:ext cx="38754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1800" b="1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You</a:t>
            </a:r>
            <a:r>
              <a:rPr lang="es-ES" sz="1800" b="1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can </a:t>
            </a:r>
            <a:r>
              <a:rPr lang="es-ES" sz="1800" b="1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really</a:t>
            </a:r>
            <a:r>
              <a:rPr lang="es-ES" sz="1800" b="1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s-ES" sz="1800" b="1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measure</a:t>
            </a:r>
            <a:r>
              <a:rPr lang="es-ES" sz="1800" b="1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s-ES" sz="1800" b="1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it</a:t>
            </a:r>
            <a:endParaRPr lang="es-ES" sz="1800" b="1" dirty="0" smtClean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" name="Google Shape;142;p4"/>
          <p:cNvSpPr txBox="1"/>
          <p:nvPr/>
        </p:nvSpPr>
        <p:spPr>
          <a:xfrm>
            <a:off x="215752" y="408484"/>
            <a:ext cx="3314739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1100" b="1" dirty="0"/>
              <a:t>MARKETING &amp; </a:t>
            </a:r>
            <a:r>
              <a:rPr lang="es-ES" sz="1100" b="1" dirty="0" smtClean="0"/>
              <a:t>DISTRIBUTION</a:t>
            </a:r>
            <a:endParaRPr sz="1100" b="1" dirty="0"/>
          </a:p>
        </p:txBody>
      </p:sp>
    </p:spTree>
    <p:extLst>
      <p:ext uri="{BB962C8B-B14F-4D97-AF65-F5344CB8AC3E}">
        <p14:creationId xmlns:p14="http://schemas.microsoft.com/office/powerpoint/2010/main" val="40462220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8"/>
          <p:cNvSpPr/>
          <p:nvPr/>
        </p:nvSpPr>
        <p:spPr>
          <a:xfrm>
            <a:off x="0" y="-327882"/>
            <a:ext cx="12192000" cy="7478909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8"/>
          <p:cNvSpPr txBox="1">
            <a:spLocks noGrp="1"/>
          </p:cNvSpPr>
          <p:nvPr>
            <p:ph type="ctrTitle"/>
          </p:nvPr>
        </p:nvSpPr>
        <p:spPr>
          <a:xfrm>
            <a:off x="1524000" y="1542160"/>
            <a:ext cx="9144000" cy="1277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 SemiBold"/>
              <a:buNone/>
            </a:pPr>
            <a:r>
              <a:rPr lang="es-ES" b="1" dirty="0" smtClean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DIGITAL MARKETING IN 5 MINUTES</a:t>
            </a:r>
            <a:endParaRPr dirty="0"/>
          </a:p>
        </p:txBody>
      </p:sp>
      <p:sp>
        <p:nvSpPr>
          <p:cNvPr id="189" name="Google Shape;189;p8"/>
          <p:cNvSpPr txBox="1">
            <a:spLocks noGrp="1"/>
          </p:cNvSpPr>
          <p:nvPr>
            <p:ph type="subTitle" idx="1"/>
          </p:nvPr>
        </p:nvSpPr>
        <p:spPr>
          <a:xfrm>
            <a:off x="1524000" y="3824704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  <p:sp>
        <p:nvSpPr>
          <p:cNvPr id="190" name="Google Shape;190;p8">
            <a:hlinkClick r:id="rId3"/>
          </p:cNvPr>
          <p:cNvSpPr/>
          <p:nvPr/>
        </p:nvSpPr>
        <p:spPr>
          <a:xfrm rot="5400000">
            <a:off x="5700157" y="3990532"/>
            <a:ext cx="1080654" cy="878774"/>
          </a:xfrm>
          <a:prstGeom prst="triangle">
            <a:avLst>
              <a:gd name="adj" fmla="val 50000"/>
            </a:avLst>
          </a:prstGeom>
          <a:solidFill>
            <a:srgbClr val="DC0531"/>
          </a:solidFill>
          <a:ln w="12700" cap="flat" cmpd="sng">
            <a:solidFill>
              <a:srgbClr val="DC053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8"/>
          <p:cNvSpPr txBox="1"/>
          <p:nvPr/>
        </p:nvSpPr>
        <p:spPr>
          <a:xfrm>
            <a:off x="5128846" y="3234705"/>
            <a:ext cx="9144000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 err="1" smtClean="0">
                <a:solidFill>
                  <a:schemeClr val="lt1"/>
                </a:solidFill>
                <a:latin typeface="Poppins"/>
                <a:cs typeface="Poppins"/>
                <a:sym typeface="Poppins"/>
              </a:rPr>
              <a:t>Press</a:t>
            </a:r>
            <a:r>
              <a:rPr lang="es-ES" sz="1600" dirty="0" smtClean="0">
                <a:solidFill>
                  <a:schemeClr val="lt1"/>
                </a:solidFill>
                <a:latin typeface="Poppins"/>
                <a:cs typeface="Poppins"/>
                <a:sym typeface="Poppins"/>
              </a:rPr>
              <a:t> </a:t>
            </a:r>
            <a:r>
              <a:rPr lang="es-ES" sz="1600" dirty="0" err="1" smtClean="0">
                <a:solidFill>
                  <a:schemeClr val="lt1"/>
                </a:solidFill>
                <a:latin typeface="Poppins"/>
                <a:cs typeface="Poppins"/>
                <a:sym typeface="Poppins"/>
              </a:rPr>
              <a:t>play</a:t>
            </a:r>
            <a:endParaRPr dirty="0" smtClean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21252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1"/>
          <p:cNvSpPr/>
          <p:nvPr/>
        </p:nvSpPr>
        <p:spPr>
          <a:xfrm>
            <a:off x="6388925" y="2075213"/>
            <a:ext cx="2707574" cy="2707574"/>
          </a:xfrm>
          <a:prstGeom prst="ellipse">
            <a:avLst/>
          </a:prstGeom>
          <a:solidFill>
            <a:srgbClr val="DC0531"/>
          </a:solidFill>
          <a:ln w="12700" cap="flat" cmpd="sng">
            <a:solidFill>
              <a:srgbClr val="DC053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11"/>
          <p:cNvSpPr txBox="1"/>
          <p:nvPr/>
        </p:nvSpPr>
        <p:spPr>
          <a:xfrm>
            <a:off x="1880259" y="2707567"/>
            <a:ext cx="8431481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8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THANK YOU</a:t>
            </a:r>
            <a:endParaRPr/>
          </a:p>
        </p:txBody>
      </p:sp>
      <p:sp>
        <p:nvSpPr>
          <p:cNvPr id="215" name="Google Shape;215;p11"/>
          <p:cNvSpPr/>
          <p:nvPr/>
        </p:nvSpPr>
        <p:spPr>
          <a:xfrm>
            <a:off x="9096499" y="4408713"/>
            <a:ext cx="942109" cy="920337"/>
          </a:xfrm>
          <a:prstGeom prst="ellipse">
            <a:avLst/>
          </a:prstGeom>
          <a:solidFill>
            <a:srgbClr val="DC0531"/>
          </a:solidFill>
          <a:ln w="12700" cap="flat" cmpd="sng">
            <a:solidFill>
              <a:srgbClr val="DC053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67385" y="2515390"/>
            <a:ext cx="2116142" cy="2116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66682" y="2921143"/>
            <a:ext cx="3821801" cy="10902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2" name="Google Shape;222;p12"/>
          <p:cNvGrpSpPr/>
          <p:nvPr/>
        </p:nvGrpSpPr>
        <p:grpSpPr>
          <a:xfrm>
            <a:off x="277094" y="5445321"/>
            <a:ext cx="3859479" cy="512328"/>
            <a:chOff x="1104407" y="1645330"/>
            <a:chExt cx="3859479" cy="512328"/>
          </a:xfrm>
        </p:grpSpPr>
        <p:sp>
          <p:nvSpPr>
            <p:cNvPr id="223" name="Google Shape;223;p12"/>
            <p:cNvSpPr/>
            <p:nvPr/>
          </p:nvSpPr>
          <p:spPr>
            <a:xfrm>
              <a:off x="1104407" y="1645330"/>
              <a:ext cx="344384" cy="344384"/>
            </a:xfrm>
            <a:prstGeom prst="ellipse">
              <a:avLst/>
            </a:prstGeom>
            <a:solidFill>
              <a:srgbClr val="DC0531"/>
            </a:solidFill>
            <a:ln w="12700" cap="flat" cmpd="sng">
              <a:solidFill>
                <a:srgbClr val="DC053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12"/>
            <p:cNvSpPr txBox="1"/>
            <p:nvPr/>
          </p:nvSpPr>
          <p:spPr>
            <a:xfrm>
              <a:off x="1163782" y="1757548"/>
              <a:ext cx="3800104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000" b="1">
                  <a:solidFill>
                    <a:schemeClr val="dk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Project participants:</a:t>
              </a:r>
              <a:endParaRPr/>
            </a:p>
          </p:txBody>
        </p:sp>
      </p:grpSp>
      <p:sp>
        <p:nvSpPr>
          <p:cNvPr id="225" name="Google Shape;225;p12"/>
          <p:cNvSpPr txBox="1"/>
          <p:nvPr/>
        </p:nvSpPr>
        <p:spPr>
          <a:xfrm>
            <a:off x="3613701" y="1274810"/>
            <a:ext cx="512630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ECVET for Digital Publishing</a:t>
            </a:r>
            <a:endParaRPr/>
          </a:p>
        </p:txBody>
      </p:sp>
      <p:pic>
        <p:nvPicPr>
          <p:cNvPr id="226" name="Google Shape;226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7094" y="6119449"/>
            <a:ext cx="1611083" cy="573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84315" y="6118239"/>
            <a:ext cx="1611083" cy="574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90005" y="5872112"/>
            <a:ext cx="2146618" cy="821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176853" y="5779222"/>
            <a:ext cx="1800371" cy="1080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939326" y="5933993"/>
            <a:ext cx="1921432" cy="75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860758" y="6107276"/>
            <a:ext cx="2139350" cy="5859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oogle Shape;130;p4"/>
          <p:cNvGrpSpPr/>
          <p:nvPr/>
        </p:nvGrpSpPr>
        <p:grpSpPr>
          <a:xfrm>
            <a:off x="988622" y="1348447"/>
            <a:ext cx="3859479" cy="820064"/>
            <a:chOff x="1104407" y="1645330"/>
            <a:chExt cx="3859479" cy="820064"/>
          </a:xfrm>
        </p:grpSpPr>
        <p:sp>
          <p:nvSpPr>
            <p:cNvPr id="131" name="Google Shape;131;p4"/>
            <p:cNvSpPr/>
            <p:nvPr/>
          </p:nvSpPr>
          <p:spPr>
            <a:xfrm>
              <a:off x="1104407" y="1645330"/>
              <a:ext cx="344384" cy="344384"/>
            </a:xfrm>
            <a:prstGeom prst="ellipse">
              <a:avLst/>
            </a:prstGeom>
            <a:solidFill>
              <a:srgbClr val="DC0531"/>
            </a:solidFill>
            <a:ln w="12700" cap="flat" cmpd="sng">
              <a:solidFill>
                <a:srgbClr val="DC053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4"/>
            <p:cNvSpPr txBox="1"/>
            <p:nvPr/>
          </p:nvSpPr>
          <p:spPr>
            <a:xfrm>
              <a:off x="1163782" y="1757548"/>
              <a:ext cx="3800104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000" b="1" dirty="0" smtClean="0">
                  <a:solidFill>
                    <a:schemeClr val="dk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WHAT IS DIGITAL MARKETING?</a:t>
              </a:r>
              <a:endParaRPr dirty="0"/>
            </a:p>
          </p:txBody>
        </p:sp>
      </p:grpSp>
      <p:sp>
        <p:nvSpPr>
          <p:cNvPr id="134" name="Google Shape;134;p4"/>
          <p:cNvSpPr txBox="1"/>
          <p:nvPr/>
        </p:nvSpPr>
        <p:spPr>
          <a:xfrm>
            <a:off x="988623" y="2414592"/>
            <a:ext cx="5179792" cy="3108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dirty="0"/>
              <a:t>Digital Marketing is essential for any </a:t>
            </a:r>
            <a:r>
              <a:rPr lang="en-US" dirty="0" smtClean="0"/>
              <a:t>business. </a:t>
            </a:r>
            <a:r>
              <a:rPr lang="en-US" dirty="0"/>
              <a:t>Its main channels and its advantages will help you design the best strategies or trust an agency to carry out all the actions related to the online </a:t>
            </a:r>
            <a:r>
              <a:rPr lang="en-US" dirty="0" smtClean="0"/>
              <a:t>media.</a:t>
            </a:r>
          </a:p>
          <a:p>
            <a:endParaRPr lang="en-US" dirty="0"/>
          </a:p>
          <a:p>
            <a:r>
              <a:rPr lang="en-US" dirty="0"/>
              <a:t>Digital Marketing (or Online Marketing) is a set of marketing techniques that are carried out in Internet media and channels. It is about using online resources and opportunities to promote a business or brand efficiently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/>
              <a:t>In other words, Digital Marketing is a system for selling products and services to a specific target that uses the Internet through online channels and tools in a strategic and consistent way with the company's general Marketing strategy.</a:t>
            </a:r>
          </a:p>
        </p:txBody>
      </p:sp>
      <p:grpSp>
        <p:nvGrpSpPr>
          <p:cNvPr id="139" name="Google Shape;139;p4"/>
          <p:cNvGrpSpPr/>
          <p:nvPr/>
        </p:nvGrpSpPr>
        <p:grpSpPr>
          <a:xfrm>
            <a:off x="11720945" y="5631872"/>
            <a:ext cx="942109" cy="920337"/>
            <a:chOff x="11720945" y="5631872"/>
            <a:chExt cx="942109" cy="920337"/>
          </a:xfrm>
        </p:grpSpPr>
        <p:sp>
          <p:nvSpPr>
            <p:cNvPr id="140" name="Google Shape;140;p4"/>
            <p:cNvSpPr/>
            <p:nvPr/>
          </p:nvSpPr>
          <p:spPr>
            <a:xfrm>
              <a:off x="11720945" y="5631872"/>
              <a:ext cx="942109" cy="920337"/>
            </a:xfrm>
            <a:prstGeom prst="ellipse">
              <a:avLst/>
            </a:prstGeom>
            <a:solidFill>
              <a:srgbClr val="DC0531"/>
            </a:solidFill>
            <a:ln w="12700" cap="flat" cmpd="sng">
              <a:solidFill>
                <a:srgbClr val="DC053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4"/>
            <p:cNvSpPr txBox="1"/>
            <p:nvPr/>
          </p:nvSpPr>
          <p:spPr>
            <a:xfrm>
              <a:off x="11847613" y="5861207"/>
              <a:ext cx="344386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4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3</a:t>
              </a:r>
              <a:endParaRPr/>
            </a:p>
          </p:txBody>
        </p:sp>
      </p:grpSp>
      <p:sp>
        <p:nvSpPr>
          <p:cNvPr id="142" name="Google Shape;142;p4"/>
          <p:cNvSpPr txBox="1"/>
          <p:nvPr/>
        </p:nvSpPr>
        <p:spPr>
          <a:xfrm>
            <a:off x="225631" y="225631"/>
            <a:ext cx="2398816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0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ECVET </a:t>
            </a:r>
            <a:r>
              <a:rPr lang="es-ES" sz="1000" dirty="0" err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for</a:t>
            </a:r>
            <a:r>
              <a:rPr lang="es-ES" sz="10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Digital Publishing</a:t>
            </a:r>
            <a:endParaRPr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275" y="418598"/>
            <a:ext cx="3302977" cy="4954466"/>
          </a:xfrm>
          <a:prstGeom prst="rect">
            <a:avLst/>
          </a:prstGeom>
        </p:spPr>
      </p:pic>
      <p:grpSp>
        <p:nvGrpSpPr>
          <p:cNvPr id="136" name="Google Shape;136;p4"/>
          <p:cNvGrpSpPr/>
          <p:nvPr/>
        </p:nvGrpSpPr>
        <p:grpSpPr>
          <a:xfrm>
            <a:off x="6387593" y="3811637"/>
            <a:ext cx="2600696" cy="2386940"/>
            <a:chOff x="6387593" y="3811637"/>
            <a:chExt cx="2600696" cy="2386940"/>
          </a:xfrm>
        </p:grpSpPr>
        <p:sp>
          <p:nvSpPr>
            <p:cNvPr id="137" name="Google Shape;137;p4"/>
            <p:cNvSpPr/>
            <p:nvPr/>
          </p:nvSpPr>
          <p:spPr>
            <a:xfrm>
              <a:off x="6387593" y="3811637"/>
              <a:ext cx="2600696" cy="2386940"/>
            </a:xfrm>
            <a:prstGeom prst="rect">
              <a:avLst/>
            </a:prstGeom>
            <a:solidFill>
              <a:srgbClr val="DC0531"/>
            </a:solidFill>
            <a:ln w="12700" cap="flat" cmpd="sng">
              <a:solidFill>
                <a:srgbClr val="DC053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4"/>
            <p:cNvSpPr txBox="1"/>
            <p:nvPr/>
          </p:nvSpPr>
          <p:spPr>
            <a:xfrm>
              <a:off x="6606772" y="4035631"/>
              <a:ext cx="2162338" cy="19389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/>
              <a:r>
                <a:rPr lang="en-US" sz="2000" dirty="0" smtClean="0">
                  <a:solidFill>
                    <a:schemeClr val="bg1"/>
                  </a:solidFill>
                </a:rPr>
                <a:t>“It </a:t>
              </a:r>
              <a:r>
                <a:rPr lang="en-US" sz="2000" dirty="0">
                  <a:solidFill>
                    <a:schemeClr val="bg1"/>
                  </a:solidFill>
                </a:rPr>
                <a:t>is important to understand how digital marketing is influencing the book publishing </a:t>
              </a:r>
              <a:r>
                <a:rPr lang="en-US" sz="2000" dirty="0" smtClean="0">
                  <a:solidFill>
                    <a:schemeClr val="bg1"/>
                  </a:solidFill>
                </a:rPr>
                <a:t>industry”</a:t>
              </a:r>
              <a:endParaRPr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Google Shape;142;p4"/>
          <p:cNvSpPr txBox="1"/>
          <p:nvPr/>
        </p:nvSpPr>
        <p:spPr>
          <a:xfrm>
            <a:off x="225631" y="431168"/>
            <a:ext cx="2398816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" name="Google Shape;142;p4"/>
          <p:cNvSpPr txBox="1"/>
          <p:nvPr/>
        </p:nvSpPr>
        <p:spPr>
          <a:xfrm>
            <a:off x="215753" y="456313"/>
            <a:ext cx="3314739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1100" b="1" dirty="0"/>
              <a:t>MARKETING &amp; PUBLIC RELATIONS</a:t>
            </a:r>
            <a:endParaRPr sz="1100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"/>
          <p:cNvSpPr/>
          <p:nvPr/>
        </p:nvSpPr>
        <p:spPr>
          <a:xfrm>
            <a:off x="0" y="1160585"/>
            <a:ext cx="6356838" cy="5162287"/>
          </a:xfrm>
          <a:prstGeom prst="rect">
            <a:avLst/>
          </a:prstGeom>
          <a:solidFill>
            <a:srgbClr val="DC0531"/>
          </a:solidFill>
          <a:ln w="12700" cap="flat" cmpd="sng">
            <a:solidFill>
              <a:srgbClr val="DC053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5"/>
          <p:cNvSpPr txBox="1"/>
          <p:nvPr/>
        </p:nvSpPr>
        <p:spPr>
          <a:xfrm>
            <a:off x="7051772" y="1246909"/>
            <a:ext cx="380010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dirty="0" smtClean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DIGITAL MARKETING CHANNELS</a:t>
            </a:r>
            <a:endParaRPr dirty="0"/>
          </a:p>
        </p:txBody>
      </p:sp>
      <p:sp>
        <p:nvSpPr>
          <p:cNvPr id="151" name="Google Shape;151;p5"/>
          <p:cNvSpPr txBox="1"/>
          <p:nvPr/>
        </p:nvSpPr>
        <p:spPr>
          <a:xfrm>
            <a:off x="6989886" y="2321169"/>
            <a:ext cx="4510452" cy="3693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1800" dirty="0"/>
              <a:t>M</a:t>
            </a:r>
            <a:r>
              <a:rPr lang="en-US" sz="1800" dirty="0" smtClean="0"/>
              <a:t>arketing </a:t>
            </a:r>
            <a:r>
              <a:rPr lang="en-US" sz="1800" dirty="0"/>
              <a:t>was traditionally done through print (newspapers and magazines) and broadcast ads (TV and radio). </a:t>
            </a:r>
            <a:r>
              <a:rPr lang="en-US" sz="1800" dirty="0" smtClean="0"/>
              <a:t>These </a:t>
            </a:r>
            <a:r>
              <a:rPr lang="en-US" sz="1800" dirty="0"/>
              <a:t>are channels that still exist today. </a:t>
            </a:r>
            <a:endParaRPr lang="en-US" sz="1800" dirty="0" smtClean="0"/>
          </a:p>
          <a:p>
            <a:pPr lvl="0"/>
            <a:endParaRPr lang="en-US" sz="1800" dirty="0" smtClean="0"/>
          </a:p>
          <a:p>
            <a:pPr lvl="0"/>
            <a:r>
              <a:rPr lang="en-US" sz="1800" dirty="0" smtClean="0"/>
              <a:t>Digital </a:t>
            </a:r>
            <a:r>
              <a:rPr lang="en-US" sz="1800" dirty="0"/>
              <a:t>marketing channels have evolved and continue to do so. </a:t>
            </a:r>
            <a:endParaRPr lang="en-US" sz="1800" dirty="0" smtClean="0"/>
          </a:p>
          <a:p>
            <a:pPr lvl="0"/>
            <a:endParaRPr lang="en-US" sz="1800" dirty="0"/>
          </a:p>
          <a:p>
            <a:pPr lvl="0"/>
            <a:r>
              <a:rPr lang="en-US" sz="1800" dirty="0" smtClean="0"/>
              <a:t>There exist yet traditional channels of course, but digital means are growing over them, so we have to keep </a:t>
            </a:r>
            <a:r>
              <a:rPr lang="en-US" sz="1800" dirty="0"/>
              <a:t>in mind that some companies may use multiple channels in their efforts.</a:t>
            </a:r>
            <a:endParaRPr sz="1800" dirty="0"/>
          </a:p>
        </p:txBody>
      </p:sp>
      <p:grpSp>
        <p:nvGrpSpPr>
          <p:cNvPr id="152" name="Google Shape;152;p5"/>
          <p:cNvGrpSpPr/>
          <p:nvPr/>
        </p:nvGrpSpPr>
        <p:grpSpPr>
          <a:xfrm>
            <a:off x="11720945" y="5631872"/>
            <a:ext cx="942109" cy="920337"/>
            <a:chOff x="11720945" y="5631872"/>
            <a:chExt cx="942109" cy="920337"/>
          </a:xfrm>
        </p:grpSpPr>
        <p:sp>
          <p:nvSpPr>
            <p:cNvPr id="153" name="Google Shape;153;p5"/>
            <p:cNvSpPr/>
            <p:nvPr/>
          </p:nvSpPr>
          <p:spPr>
            <a:xfrm>
              <a:off x="11720945" y="5631872"/>
              <a:ext cx="942109" cy="920337"/>
            </a:xfrm>
            <a:prstGeom prst="ellipse">
              <a:avLst/>
            </a:prstGeom>
            <a:solidFill>
              <a:srgbClr val="DC0531"/>
            </a:solidFill>
            <a:ln w="12700" cap="flat" cmpd="sng">
              <a:solidFill>
                <a:srgbClr val="DC053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5"/>
            <p:cNvSpPr txBox="1"/>
            <p:nvPr/>
          </p:nvSpPr>
          <p:spPr>
            <a:xfrm>
              <a:off x="11847613" y="5861207"/>
              <a:ext cx="344386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4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4</a:t>
              </a:r>
              <a:endParaRPr/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93" y="1719295"/>
            <a:ext cx="5816779" cy="3912577"/>
          </a:xfrm>
          <a:prstGeom prst="rect">
            <a:avLst/>
          </a:prstGeom>
        </p:spPr>
      </p:pic>
      <p:sp>
        <p:nvSpPr>
          <p:cNvPr id="12" name="Google Shape;142;p4"/>
          <p:cNvSpPr txBox="1"/>
          <p:nvPr/>
        </p:nvSpPr>
        <p:spPr>
          <a:xfrm>
            <a:off x="152493" y="210092"/>
            <a:ext cx="2398816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0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ECVET </a:t>
            </a:r>
            <a:r>
              <a:rPr lang="es-ES" sz="1000" dirty="0" err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for</a:t>
            </a:r>
            <a:r>
              <a:rPr lang="es-ES" sz="10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Digital Publishing</a:t>
            </a:r>
            <a:endParaRPr dirty="0"/>
          </a:p>
        </p:txBody>
      </p:sp>
      <p:sp>
        <p:nvSpPr>
          <p:cNvPr id="11" name="Google Shape;142;p4"/>
          <p:cNvSpPr txBox="1"/>
          <p:nvPr/>
        </p:nvSpPr>
        <p:spPr>
          <a:xfrm>
            <a:off x="152493" y="409458"/>
            <a:ext cx="3314739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1100" b="1" dirty="0"/>
              <a:t>MARKETING &amp; </a:t>
            </a:r>
            <a:r>
              <a:rPr lang="es-ES" sz="1100" b="1" dirty="0" smtClean="0"/>
              <a:t>DISTRIBUTION</a:t>
            </a:r>
            <a:endParaRPr sz="1100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7"/>
          <p:cNvSpPr txBox="1">
            <a:spLocks noGrp="1"/>
          </p:cNvSpPr>
          <p:nvPr>
            <p:ph type="title"/>
          </p:nvPr>
        </p:nvSpPr>
        <p:spPr>
          <a:xfrm>
            <a:off x="838195" y="504619"/>
            <a:ext cx="781343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 SemiBold"/>
              <a:buNone/>
            </a:pPr>
            <a:r>
              <a:rPr lang="es-ES" sz="2000" b="1" dirty="0" smtClean="0">
                <a:latin typeface="Montserrat SemiBold"/>
                <a:ea typeface="Montserrat SemiBold"/>
                <a:cs typeface="Montserrat SemiBold"/>
                <a:sym typeface="Montserrat SemiBold"/>
              </a:rPr>
              <a:t>MAIN TYPES OF DIGITAL MARKETING CHANNELS</a:t>
            </a:r>
            <a:endParaRPr dirty="0"/>
          </a:p>
        </p:txBody>
      </p:sp>
      <p:sp>
        <p:nvSpPr>
          <p:cNvPr id="172" name="Google Shape;172;p7"/>
          <p:cNvSpPr txBox="1"/>
          <p:nvPr/>
        </p:nvSpPr>
        <p:spPr>
          <a:xfrm>
            <a:off x="838195" y="1862949"/>
            <a:ext cx="816429" cy="646331"/>
          </a:xfrm>
          <a:prstGeom prst="rect">
            <a:avLst/>
          </a:prstGeom>
          <a:solidFill>
            <a:srgbClr val="DC053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01</a:t>
            </a:r>
            <a:endParaRPr dirty="0"/>
          </a:p>
        </p:txBody>
      </p:sp>
      <p:sp>
        <p:nvSpPr>
          <p:cNvPr id="173" name="Google Shape;173;p7"/>
          <p:cNvSpPr txBox="1"/>
          <p:nvPr/>
        </p:nvSpPr>
        <p:spPr>
          <a:xfrm>
            <a:off x="838195" y="2979608"/>
            <a:ext cx="816429" cy="646331"/>
          </a:xfrm>
          <a:prstGeom prst="rect">
            <a:avLst/>
          </a:prstGeom>
          <a:solidFill>
            <a:srgbClr val="DC053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02</a:t>
            </a:r>
            <a:endParaRPr dirty="0"/>
          </a:p>
        </p:txBody>
      </p:sp>
      <p:sp>
        <p:nvSpPr>
          <p:cNvPr id="174" name="Google Shape;174;p7"/>
          <p:cNvSpPr txBox="1"/>
          <p:nvPr/>
        </p:nvSpPr>
        <p:spPr>
          <a:xfrm>
            <a:off x="838194" y="4124092"/>
            <a:ext cx="816429" cy="646331"/>
          </a:xfrm>
          <a:prstGeom prst="rect">
            <a:avLst/>
          </a:prstGeom>
          <a:solidFill>
            <a:srgbClr val="DC053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03</a:t>
            </a:r>
            <a:endParaRPr dirty="0"/>
          </a:p>
        </p:txBody>
      </p:sp>
      <p:sp>
        <p:nvSpPr>
          <p:cNvPr id="175" name="Google Shape;175;p7"/>
          <p:cNvSpPr txBox="1"/>
          <p:nvPr/>
        </p:nvSpPr>
        <p:spPr>
          <a:xfrm>
            <a:off x="1936627" y="1966318"/>
            <a:ext cx="38754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1800" b="1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Website</a:t>
            </a:r>
            <a:r>
              <a:rPr lang="es-ES" sz="1800" b="1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s-ES" sz="1800" b="1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Marketing</a:t>
            </a:r>
          </a:p>
        </p:txBody>
      </p:sp>
      <p:sp>
        <p:nvSpPr>
          <p:cNvPr id="177" name="Google Shape;177;p7"/>
          <p:cNvSpPr txBox="1"/>
          <p:nvPr/>
        </p:nvSpPr>
        <p:spPr>
          <a:xfrm>
            <a:off x="2021173" y="3118126"/>
            <a:ext cx="387531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Email Marketing</a:t>
            </a:r>
            <a:endParaRPr sz="18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8" name="Google Shape;178;p7"/>
          <p:cNvSpPr txBox="1"/>
          <p:nvPr/>
        </p:nvSpPr>
        <p:spPr>
          <a:xfrm>
            <a:off x="225631" y="225631"/>
            <a:ext cx="2398816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ECVET for Digital Publishing</a:t>
            </a:r>
            <a:endParaRPr/>
          </a:p>
        </p:txBody>
      </p:sp>
      <p:grpSp>
        <p:nvGrpSpPr>
          <p:cNvPr id="180" name="Google Shape;180;p7"/>
          <p:cNvGrpSpPr/>
          <p:nvPr/>
        </p:nvGrpSpPr>
        <p:grpSpPr>
          <a:xfrm>
            <a:off x="11720945" y="5631872"/>
            <a:ext cx="942109" cy="920337"/>
            <a:chOff x="11720945" y="5631872"/>
            <a:chExt cx="942109" cy="920337"/>
          </a:xfrm>
        </p:grpSpPr>
        <p:sp>
          <p:nvSpPr>
            <p:cNvPr id="181" name="Google Shape;181;p7"/>
            <p:cNvSpPr/>
            <p:nvPr/>
          </p:nvSpPr>
          <p:spPr>
            <a:xfrm>
              <a:off x="11720945" y="5631872"/>
              <a:ext cx="942109" cy="920337"/>
            </a:xfrm>
            <a:prstGeom prst="ellipse">
              <a:avLst/>
            </a:prstGeom>
            <a:solidFill>
              <a:srgbClr val="DC0531"/>
            </a:solidFill>
            <a:ln w="12700" cap="flat" cmpd="sng">
              <a:solidFill>
                <a:srgbClr val="DC053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7"/>
            <p:cNvSpPr txBox="1"/>
            <p:nvPr/>
          </p:nvSpPr>
          <p:spPr>
            <a:xfrm>
              <a:off x="11847613" y="5861207"/>
              <a:ext cx="344386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400" dirty="0">
                  <a:solidFill>
                    <a:schemeClr val="lt1"/>
                  </a:solidFill>
                  <a:latin typeface="Montserrat"/>
                  <a:sym typeface="Montserrat"/>
                </a:rPr>
                <a:t>5</a:t>
              </a:r>
              <a:endParaRPr dirty="0"/>
            </a:p>
          </p:txBody>
        </p:sp>
      </p:grpSp>
      <p:sp>
        <p:nvSpPr>
          <p:cNvPr id="14" name="Google Shape;174;p7"/>
          <p:cNvSpPr txBox="1"/>
          <p:nvPr/>
        </p:nvSpPr>
        <p:spPr>
          <a:xfrm>
            <a:off x="838193" y="5308704"/>
            <a:ext cx="816429" cy="646331"/>
          </a:xfrm>
          <a:prstGeom prst="rect">
            <a:avLst/>
          </a:prstGeom>
          <a:solidFill>
            <a:srgbClr val="DC053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04</a:t>
            </a:r>
            <a:endParaRPr dirty="0"/>
          </a:p>
        </p:txBody>
      </p:sp>
      <p:sp>
        <p:nvSpPr>
          <p:cNvPr id="15" name="Google Shape;172;p7"/>
          <p:cNvSpPr txBox="1"/>
          <p:nvPr/>
        </p:nvSpPr>
        <p:spPr>
          <a:xfrm>
            <a:off x="6837480" y="1887947"/>
            <a:ext cx="816429" cy="646331"/>
          </a:xfrm>
          <a:prstGeom prst="rect">
            <a:avLst/>
          </a:prstGeom>
          <a:solidFill>
            <a:srgbClr val="DC053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05</a:t>
            </a:r>
            <a:endParaRPr dirty="0"/>
          </a:p>
        </p:txBody>
      </p:sp>
      <p:sp>
        <p:nvSpPr>
          <p:cNvPr id="16" name="Google Shape;177;p7"/>
          <p:cNvSpPr txBox="1"/>
          <p:nvPr/>
        </p:nvSpPr>
        <p:spPr>
          <a:xfrm>
            <a:off x="2021173" y="4262611"/>
            <a:ext cx="387531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1800" b="1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Content </a:t>
            </a:r>
            <a:r>
              <a:rPr lang="es-ES" sz="1800" b="1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Marketing</a:t>
            </a:r>
            <a:endParaRPr sz="1800" dirty="0" smtClean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" name="Google Shape;172;p7"/>
          <p:cNvSpPr txBox="1"/>
          <p:nvPr/>
        </p:nvSpPr>
        <p:spPr>
          <a:xfrm>
            <a:off x="6837479" y="3343315"/>
            <a:ext cx="816429" cy="646331"/>
          </a:xfrm>
          <a:prstGeom prst="rect">
            <a:avLst/>
          </a:prstGeom>
          <a:solidFill>
            <a:srgbClr val="DC053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06</a:t>
            </a:r>
            <a:endParaRPr dirty="0"/>
          </a:p>
        </p:txBody>
      </p:sp>
      <p:sp>
        <p:nvSpPr>
          <p:cNvPr id="18" name="Google Shape;172;p7"/>
          <p:cNvSpPr txBox="1"/>
          <p:nvPr/>
        </p:nvSpPr>
        <p:spPr>
          <a:xfrm>
            <a:off x="6837479" y="4693740"/>
            <a:ext cx="816429" cy="646331"/>
          </a:xfrm>
          <a:prstGeom prst="rect">
            <a:avLst/>
          </a:prstGeom>
          <a:solidFill>
            <a:srgbClr val="DC053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07</a:t>
            </a:r>
            <a:endParaRPr dirty="0"/>
          </a:p>
        </p:txBody>
      </p:sp>
      <p:sp>
        <p:nvSpPr>
          <p:cNvPr id="21" name="Google Shape;175;p7"/>
          <p:cNvSpPr txBox="1"/>
          <p:nvPr/>
        </p:nvSpPr>
        <p:spPr>
          <a:xfrm>
            <a:off x="1968293" y="5447223"/>
            <a:ext cx="38754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1800" b="1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Social Media Marketing</a:t>
            </a:r>
          </a:p>
        </p:txBody>
      </p:sp>
      <p:sp>
        <p:nvSpPr>
          <p:cNvPr id="22" name="Google Shape;175;p7"/>
          <p:cNvSpPr txBox="1"/>
          <p:nvPr/>
        </p:nvSpPr>
        <p:spPr>
          <a:xfrm>
            <a:off x="7972213" y="2026466"/>
            <a:ext cx="38754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1800" b="1" dirty="0" err="1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Affiliate</a:t>
            </a:r>
            <a:r>
              <a:rPr lang="es-ES" sz="1800" b="1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Marketing</a:t>
            </a:r>
          </a:p>
        </p:txBody>
      </p:sp>
      <p:sp>
        <p:nvSpPr>
          <p:cNvPr id="23" name="Google Shape;175;p7"/>
          <p:cNvSpPr txBox="1"/>
          <p:nvPr/>
        </p:nvSpPr>
        <p:spPr>
          <a:xfrm>
            <a:off x="7972213" y="3487417"/>
            <a:ext cx="38754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1800" b="1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Video Marketing</a:t>
            </a:r>
          </a:p>
        </p:txBody>
      </p:sp>
      <p:sp>
        <p:nvSpPr>
          <p:cNvPr id="24" name="Google Shape;175;p7"/>
          <p:cNvSpPr txBox="1"/>
          <p:nvPr/>
        </p:nvSpPr>
        <p:spPr>
          <a:xfrm>
            <a:off x="7972213" y="4832261"/>
            <a:ext cx="38754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1800" b="1" dirty="0" smtClean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SMS Marketing</a:t>
            </a:r>
          </a:p>
        </p:txBody>
      </p:sp>
      <p:sp>
        <p:nvSpPr>
          <p:cNvPr id="25" name="Google Shape;142;p4"/>
          <p:cNvSpPr txBox="1"/>
          <p:nvPr/>
        </p:nvSpPr>
        <p:spPr>
          <a:xfrm>
            <a:off x="225631" y="427008"/>
            <a:ext cx="3314739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1100" b="1" dirty="0"/>
              <a:t>MARKETING &amp; </a:t>
            </a:r>
            <a:r>
              <a:rPr lang="es-ES" sz="1100" b="1" dirty="0" smtClean="0"/>
              <a:t>DISTRIBUTION</a:t>
            </a:r>
            <a:endParaRPr sz="1100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59;p6"/>
          <p:cNvSpPr/>
          <p:nvPr/>
        </p:nvSpPr>
        <p:spPr>
          <a:xfrm>
            <a:off x="6884377" y="1"/>
            <a:ext cx="3741068" cy="2256312"/>
          </a:xfrm>
          <a:prstGeom prst="rect">
            <a:avLst/>
          </a:prstGeom>
          <a:solidFill>
            <a:srgbClr val="DC0531"/>
          </a:solidFill>
          <a:ln w="12700" cap="flat" cmpd="sng">
            <a:solidFill>
              <a:srgbClr val="DC053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6"/>
          <p:cNvSpPr/>
          <p:nvPr/>
        </p:nvSpPr>
        <p:spPr>
          <a:xfrm>
            <a:off x="0" y="949569"/>
            <a:ext cx="6312877" cy="4682303"/>
          </a:xfrm>
          <a:prstGeom prst="rect">
            <a:avLst/>
          </a:prstGeom>
          <a:solidFill>
            <a:srgbClr val="DC0531"/>
          </a:solidFill>
          <a:ln w="12700" cap="flat" cmpd="sng">
            <a:solidFill>
              <a:srgbClr val="DC053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6"/>
          <p:cNvSpPr txBox="1"/>
          <p:nvPr/>
        </p:nvSpPr>
        <p:spPr>
          <a:xfrm>
            <a:off x="7083630" y="1013029"/>
            <a:ext cx="354181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dirty="0" smtClean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WEBSITE MARKETING</a:t>
            </a:r>
            <a:endParaRPr dirty="0"/>
          </a:p>
        </p:txBody>
      </p:sp>
      <p:sp>
        <p:nvSpPr>
          <p:cNvPr id="162" name="Google Shape;162;p6"/>
          <p:cNvSpPr txBox="1"/>
          <p:nvPr/>
        </p:nvSpPr>
        <p:spPr>
          <a:xfrm>
            <a:off x="6802430" y="2426126"/>
            <a:ext cx="4777838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1800" dirty="0"/>
              <a:t>Website marketing is the strategic promotion of a website to </a:t>
            </a:r>
            <a:r>
              <a:rPr lang="en-US" sz="1800" dirty="0" smtClean="0"/>
              <a:t>forward </a:t>
            </a:r>
            <a:r>
              <a:rPr lang="en-US" sz="1800" dirty="0"/>
              <a:t>relevant traffic to the </a:t>
            </a:r>
            <a:r>
              <a:rPr lang="en-US" sz="1800" dirty="0" smtClean="0"/>
              <a:t>website. </a:t>
            </a:r>
            <a:r>
              <a:rPr lang="en-US" sz="1800" dirty="0"/>
              <a:t>The </a:t>
            </a:r>
            <a:r>
              <a:rPr lang="en-US" sz="1800" dirty="0" smtClean="0"/>
              <a:t>aim </a:t>
            </a:r>
            <a:r>
              <a:rPr lang="en-US" sz="1800" dirty="0"/>
              <a:t>is typically to attract people who may be interested in a company’s products or services. More traffic coming to a site means more opportunities to put your value proposition in front of potential customers</a:t>
            </a:r>
            <a:r>
              <a:rPr lang="en-US" sz="1800" dirty="0" smtClean="0"/>
              <a:t>.</a:t>
            </a:r>
          </a:p>
          <a:p>
            <a:pPr lvl="0"/>
            <a:endParaRPr lang="en-US" sz="1800" dirty="0"/>
          </a:p>
          <a:p>
            <a:pPr lvl="0"/>
            <a:r>
              <a:rPr lang="en-US" sz="1800" dirty="0"/>
              <a:t>An optimized website provides a branded customer experience that answers questions and demonstrates the unique value of your offerings. Every aspect of your brand’s online presence radiates out from your website.</a:t>
            </a:r>
            <a:endParaRPr sz="1800" dirty="0"/>
          </a:p>
        </p:txBody>
      </p:sp>
      <p:grpSp>
        <p:nvGrpSpPr>
          <p:cNvPr id="163" name="Google Shape;163;p6"/>
          <p:cNvGrpSpPr/>
          <p:nvPr/>
        </p:nvGrpSpPr>
        <p:grpSpPr>
          <a:xfrm>
            <a:off x="11720945" y="5631872"/>
            <a:ext cx="942109" cy="920337"/>
            <a:chOff x="11720945" y="5631872"/>
            <a:chExt cx="942109" cy="920337"/>
          </a:xfrm>
        </p:grpSpPr>
        <p:sp>
          <p:nvSpPr>
            <p:cNvPr id="164" name="Google Shape;164;p6"/>
            <p:cNvSpPr/>
            <p:nvPr/>
          </p:nvSpPr>
          <p:spPr>
            <a:xfrm>
              <a:off x="11720945" y="5631872"/>
              <a:ext cx="942109" cy="920337"/>
            </a:xfrm>
            <a:prstGeom prst="ellipse">
              <a:avLst/>
            </a:prstGeom>
            <a:solidFill>
              <a:srgbClr val="DC0531"/>
            </a:solidFill>
            <a:ln w="12700" cap="flat" cmpd="sng">
              <a:solidFill>
                <a:srgbClr val="DC053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6"/>
            <p:cNvSpPr txBox="1"/>
            <p:nvPr/>
          </p:nvSpPr>
          <p:spPr>
            <a:xfrm>
              <a:off x="11847613" y="5861207"/>
              <a:ext cx="344386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400" dirty="0">
                  <a:solidFill>
                    <a:schemeClr val="lt1"/>
                  </a:solidFill>
                  <a:latin typeface="Montserrat"/>
                  <a:sym typeface="Montserrat"/>
                </a:rPr>
                <a:t>6</a:t>
              </a:r>
              <a:endParaRPr dirty="0"/>
            </a:p>
          </p:txBody>
        </p:sp>
      </p:grpSp>
      <p:sp>
        <p:nvSpPr>
          <p:cNvPr id="166" name="Google Shape;166;p6"/>
          <p:cNvSpPr txBox="1"/>
          <p:nvPr/>
        </p:nvSpPr>
        <p:spPr>
          <a:xfrm>
            <a:off x="215753" y="182828"/>
            <a:ext cx="2398816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0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ECVET </a:t>
            </a:r>
            <a:r>
              <a:rPr lang="es-ES" sz="1000" dirty="0" err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for</a:t>
            </a:r>
            <a:r>
              <a:rPr lang="es-ES" sz="10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Digital Publishing</a:t>
            </a:r>
            <a:endParaRPr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3063"/>
            <a:ext cx="5877316" cy="4127064"/>
          </a:xfrm>
          <a:prstGeom prst="rect">
            <a:avLst/>
          </a:prstGeom>
        </p:spPr>
      </p:pic>
      <p:sp>
        <p:nvSpPr>
          <p:cNvPr id="13" name="Google Shape;172;p7"/>
          <p:cNvSpPr txBox="1"/>
          <p:nvPr/>
        </p:nvSpPr>
        <p:spPr>
          <a:xfrm>
            <a:off x="5904662" y="105883"/>
            <a:ext cx="816429" cy="646331"/>
          </a:xfrm>
          <a:prstGeom prst="rect">
            <a:avLst/>
          </a:prstGeom>
          <a:solidFill>
            <a:srgbClr val="DC053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01</a:t>
            </a:r>
            <a:endParaRPr dirty="0"/>
          </a:p>
        </p:txBody>
      </p:sp>
      <p:sp>
        <p:nvSpPr>
          <p:cNvPr id="14" name="Google Shape;142;p4"/>
          <p:cNvSpPr txBox="1"/>
          <p:nvPr/>
        </p:nvSpPr>
        <p:spPr>
          <a:xfrm>
            <a:off x="215753" y="364834"/>
            <a:ext cx="3314739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1100" b="1" dirty="0"/>
              <a:t>MARKETING &amp; </a:t>
            </a:r>
            <a:r>
              <a:rPr lang="es-ES" sz="1100" b="1" dirty="0" smtClean="0"/>
              <a:t>DISTRIBUTION</a:t>
            </a:r>
            <a:endParaRPr sz="1100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59;p6"/>
          <p:cNvSpPr/>
          <p:nvPr/>
        </p:nvSpPr>
        <p:spPr>
          <a:xfrm>
            <a:off x="5879122" y="-317"/>
            <a:ext cx="6312877" cy="4682303"/>
          </a:xfrm>
          <a:prstGeom prst="rect">
            <a:avLst/>
          </a:prstGeom>
          <a:solidFill>
            <a:srgbClr val="DC0531"/>
          </a:solidFill>
          <a:ln w="12700" cap="flat" cmpd="sng">
            <a:solidFill>
              <a:srgbClr val="DC053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2" name="Google Shape;202;p10"/>
          <p:cNvGrpSpPr/>
          <p:nvPr/>
        </p:nvGrpSpPr>
        <p:grpSpPr>
          <a:xfrm>
            <a:off x="765008" y="828557"/>
            <a:ext cx="4455399" cy="707846"/>
            <a:chOff x="1104407" y="1634419"/>
            <a:chExt cx="4455399" cy="707846"/>
          </a:xfrm>
        </p:grpSpPr>
        <p:sp>
          <p:nvSpPr>
            <p:cNvPr id="203" name="Google Shape;203;p10"/>
            <p:cNvSpPr/>
            <p:nvPr/>
          </p:nvSpPr>
          <p:spPr>
            <a:xfrm>
              <a:off x="1104407" y="1645330"/>
              <a:ext cx="344384" cy="344384"/>
            </a:xfrm>
            <a:prstGeom prst="ellipse">
              <a:avLst/>
            </a:prstGeom>
            <a:solidFill>
              <a:srgbClr val="DC0531"/>
            </a:solidFill>
            <a:ln w="12700" cap="flat" cmpd="sng">
              <a:solidFill>
                <a:srgbClr val="DC053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10"/>
            <p:cNvSpPr txBox="1"/>
            <p:nvPr/>
          </p:nvSpPr>
          <p:spPr>
            <a:xfrm>
              <a:off x="1526437" y="1634419"/>
              <a:ext cx="4033369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4000" b="1" dirty="0" smtClean="0">
                  <a:solidFill>
                    <a:schemeClr val="dk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SEM</a:t>
              </a:r>
              <a:endParaRPr sz="4000" dirty="0"/>
            </a:p>
          </p:txBody>
        </p:sp>
      </p:grpSp>
      <p:sp>
        <p:nvSpPr>
          <p:cNvPr id="205" name="Google Shape;205;p10"/>
          <p:cNvSpPr txBox="1"/>
          <p:nvPr/>
        </p:nvSpPr>
        <p:spPr>
          <a:xfrm>
            <a:off x="844220" y="1536403"/>
            <a:ext cx="437618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1800" dirty="0"/>
              <a:t>SEM stands for search engine marketing</a:t>
            </a:r>
            <a:endParaRPr sz="1800" dirty="0"/>
          </a:p>
        </p:txBody>
      </p:sp>
      <p:grpSp>
        <p:nvGrpSpPr>
          <p:cNvPr id="206" name="Google Shape;206;p10"/>
          <p:cNvGrpSpPr/>
          <p:nvPr/>
        </p:nvGrpSpPr>
        <p:grpSpPr>
          <a:xfrm>
            <a:off x="11720945" y="5631872"/>
            <a:ext cx="942109" cy="920337"/>
            <a:chOff x="11720945" y="5631872"/>
            <a:chExt cx="942109" cy="920337"/>
          </a:xfrm>
        </p:grpSpPr>
        <p:sp>
          <p:nvSpPr>
            <p:cNvPr id="207" name="Google Shape;207;p10"/>
            <p:cNvSpPr/>
            <p:nvPr/>
          </p:nvSpPr>
          <p:spPr>
            <a:xfrm>
              <a:off x="11720945" y="5631872"/>
              <a:ext cx="942109" cy="920337"/>
            </a:xfrm>
            <a:prstGeom prst="ellipse">
              <a:avLst/>
            </a:prstGeom>
            <a:solidFill>
              <a:srgbClr val="DC0531"/>
            </a:solidFill>
            <a:ln w="12700" cap="flat" cmpd="sng">
              <a:solidFill>
                <a:srgbClr val="DC053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10"/>
            <p:cNvSpPr txBox="1"/>
            <p:nvPr/>
          </p:nvSpPr>
          <p:spPr>
            <a:xfrm>
              <a:off x="11847613" y="5861207"/>
              <a:ext cx="344386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400" dirty="0">
                  <a:solidFill>
                    <a:schemeClr val="lt1"/>
                  </a:solidFill>
                  <a:latin typeface="Montserrat"/>
                  <a:sym typeface="Montserrat"/>
                </a:rPr>
                <a:t>7</a:t>
              </a:r>
              <a:endParaRPr dirty="0"/>
            </a:p>
          </p:txBody>
        </p:sp>
      </p:grpSp>
      <p:sp>
        <p:nvSpPr>
          <p:cNvPr id="15" name="Google Shape;205;p10"/>
          <p:cNvSpPr txBox="1"/>
          <p:nvPr/>
        </p:nvSpPr>
        <p:spPr>
          <a:xfrm>
            <a:off x="875664" y="1954224"/>
            <a:ext cx="4290168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en-US" sz="1800" dirty="0"/>
              <a:t>SEM is a digital marketing strategy used to increase </a:t>
            </a:r>
            <a:r>
              <a:rPr lang="en-US" sz="1800" dirty="0" smtClean="0"/>
              <a:t>a website visibility </a:t>
            </a:r>
            <a:r>
              <a:rPr lang="en-US" sz="1800" dirty="0"/>
              <a:t>in search results. This can include both paid and organic (SEO) efforts. </a:t>
            </a:r>
          </a:p>
          <a:p>
            <a:pPr lvl="0" algn="just"/>
            <a:endParaRPr lang="en-US" sz="1800" dirty="0" smtClean="0"/>
          </a:p>
          <a:p>
            <a:pPr lvl="0" algn="just"/>
            <a:r>
              <a:rPr lang="en-US" sz="1800" dirty="0" smtClean="0"/>
              <a:t>But in colloquial terms, SEM is mostly referred to paid marketing. </a:t>
            </a:r>
            <a:endParaRPr sz="18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989" y="265147"/>
            <a:ext cx="5260296" cy="3807069"/>
          </a:xfrm>
          <a:prstGeom prst="rect">
            <a:avLst/>
          </a:prstGeom>
        </p:spPr>
      </p:pic>
      <p:sp>
        <p:nvSpPr>
          <p:cNvPr id="13" name="Google Shape;204;p10"/>
          <p:cNvSpPr txBox="1"/>
          <p:nvPr/>
        </p:nvSpPr>
        <p:spPr>
          <a:xfrm>
            <a:off x="937200" y="4158806"/>
            <a:ext cx="315628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 dirty="0" smtClean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PPC</a:t>
            </a:r>
            <a:endParaRPr sz="2800" dirty="0"/>
          </a:p>
        </p:txBody>
      </p:sp>
      <p:sp>
        <p:nvSpPr>
          <p:cNvPr id="16" name="Google Shape;205;p10"/>
          <p:cNvSpPr txBox="1"/>
          <p:nvPr/>
        </p:nvSpPr>
        <p:spPr>
          <a:xfrm>
            <a:off x="937199" y="4681986"/>
            <a:ext cx="10246615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en-US" sz="1800" dirty="0" smtClean="0"/>
              <a:t>PPC stands for pay per click.</a:t>
            </a:r>
          </a:p>
          <a:p>
            <a:pPr lvl="0" algn="just"/>
            <a:endParaRPr lang="en-US" sz="1800" dirty="0"/>
          </a:p>
          <a:p>
            <a:pPr algn="just"/>
            <a:r>
              <a:rPr lang="en-US" sz="1800" dirty="0" smtClean="0"/>
              <a:t>It is a form of SEM</a:t>
            </a:r>
            <a:r>
              <a:rPr lang="en-US" sz="1800" dirty="0"/>
              <a:t>, </a:t>
            </a:r>
            <a:r>
              <a:rPr lang="en-US" sz="1800" dirty="0" smtClean="0"/>
              <a:t>but in this case, you </a:t>
            </a:r>
            <a:r>
              <a:rPr lang="en-US" sz="1800" dirty="0"/>
              <a:t>don’t pay for the ad on the search results page directly, as you would with a banner or display ad. Instead, you pay each time someone clicks on that ad to get to your website</a:t>
            </a:r>
            <a:r>
              <a:rPr lang="en-US" sz="1800" dirty="0" smtClean="0"/>
              <a:t>. </a:t>
            </a:r>
            <a:endParaRPr sz="1800" dirty="0"/>
          </a:p>
        </p:txBody>
      </p:sp>
      <p:sp>
        <p:nvSpPr>
          <p:cNvPr id="17" name="Google Shape;142;p4"/>
          <p:cNvSpPr txBox="1"/>
          <p:nvPr/>
        </p:nvSpPr>
        <p:spPr>
          <a:xfrm>
            <a:off x="215753" y="154996"/>
            <a:ext cx="2398816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0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ECVET </a:t>
            </a:r>
            <a:r>
              <a:rPr lang="es-ES" sz="1000" dirty="0" err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for</a:t>
            </a:r>
            <a:r>
              <a:rPr lang="es-ES" sz="10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Digital Publishing</a:t>
            </a:r>
            <a:endParaRPr dirty="0"/>
          </a:p>
        </p:txBody>
      </p:sp>
      <p:sp>
        <p:nvSpPr>
          <p:cNvPr id="19" name="Google Shape;142;p4"/>
          <p:cNvSpPr txBox="1"/>
          <p:nvPr/>
        </p:nvSpPr>
        <p:spPr>
          <a:xfrm>
            <a:off x="215753" y="357100"/>
            <a:ext cx="3314739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1100" b="1" dirty="0"/>
              <a:t>MARKETING &amp; </a:t>
            </a:r>
            <a:r>
              <a:rPr lang="es-ES" sz="1100" b="1" dirty="0" smtClean="0"/>
              <a:t>DISTRIBUTION</a:t>
            </a:r>
            <a:endParaRPr sz="1100" b="1" dirty="0"/>
          </a:p>
        </p:txBody>
      </p:sp>
    </p:spTree>
    <p:extLst>
      <p:ext uri="{BB962C8B-B14F-4D97-AF65-F5344CB8AC3E}">
        <p14:creationId xmlns:p14="http://schemas.microsoft.com/office/powerpoint/2010/main" val="2694102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59;p6"/>
          <p:cNvSpPr/>
          <p:nvPr/>
        </p:nvSpPr>
        <p:spPr>
          <a:xfrm>
            <a:off x="5879122" y="-317"/>
            <a:ext cx="6312877" cy="4682303"/>
          </a:xfrm>
          <a:prstGeom prst="rect">
            <a:avLst/>
          </a:prstGeom>
          <a:solidFill>
            <a:srgbClr val="DC0531"/>
          </a:solidFill>
          <a:ln w="12700" cap="flat" cmpd="sng">
            <a:solidFill>
              <a:srgbClr val="DC053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1" name="Google Shape;201;p10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837" y="828557"/>
            <a:ext cx="5520740" cy="3024553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10"/>
          <p:cNvSpPr txBox="1"/>
          <p:nvPr/>
        </p:nvSpPr>
        <p:spPr>
          <a:xfrm>
            <a:off x="918687" y="1544786"/>
            <a:ext cx="4068456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b="1" dirty="0" smtClean="0"/>
              <a:t>SEO stands for Search Engine Optimization</a:t>
            </a:r>
            <a:endParaRPr b="1" dirty="0"/>
          </a:p>
        </p:txBody>
      </p:sp>
      <p:grpSp>
        <p:nvGrpSpPr>
          <p:cNvPr id="206" name="Google Shape;206;p10"/>
          <p:cNvGrpSpPr/>
          <p:nvPr/>
        </p:nvGrpSpPr>
        <p:grpSpPr>
          <a:xfrm>
            <a:off x="11720945" y="5631872"/>
            <a:ext cx="942109" cy="920337"/>
            <a:chOff x="11720945" y="5631872"/>
            <a:chExt cx="942109" cy="920337"/>
          </a:xfrm>
        </p:grpSpPr>
        <p:sp>
          <p:nvSpPr>
            <p:cNvPr id="207" name="Google Shape;207;p10"/>
            <p:cNvSpPr/>
            <p:nvPr/>
          </p:nvSpPr>
          <p:spPr>
            <a:xfrm>
              <a:off x="11720945" y="5631872"/>
              <a:ext cx="942109" cy="920337"/>
            </a:xfrm>
            <a:prstGeom prst="ellipse">
              <a:avLst/>
            </a:prstGeom>
            <a:solidFill>
              <a:srgbClr val="DC0531"/>
            </a:solidFill>
            <a:ln w="12700" cap="flat" cmpd="sng">
              <a:solidFill>
                <a:srgbClr val="DC053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10"/>
            <p:cNvSpPr txBox="1"/>
            <p:nvPr/>
          </p:nvSpPr>
          <p:spPr>
            <a:xfrm>
              <a:off x="11847613" y="5861207"/>
              <a:ext cx="344386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400" dirty="0">
                  <a:solidFill>
                    <a:schemeClr val="lt1"/>
                  </a:solidFill>
                  <a:latin typeface="Montserrat"/>
                  <a:sym typeface="Montserrat"/>
                </a:rPr>
                <a:t>8</a:t>
              </a:r>
              <a:endParaRPr dirty="0"/>
            </a:p>
          </p:txBody>
        </p:sp>
      </p:grpSp>
      <p:sp>
        <p:nvSpPr>
          <p:cNvPr id="15" name="Google Shape;205;p10"/>
          <p:cNvSpPr txBox="1"/>
          <p:nvPr/>
        </p:nvSpPr>
        <p:spPr>
          <a:xfrm>
            <a:off x="918687" y="2336549"/>
            <a:ext cx="4169696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en-US" sz="1800" dirty="0" smtClean="0"/>
              <a:t>In </a:t>
            </a:r>
            <a:r>
              <a:rPr lang="en-US" sz="1800" dirty="0"/>
              <a:t>simple terms, it means the process of improving your site to increase its visibility when people search for products or services related to your business in Google, Bing, </a:t>
            </a:r>
            <a:r>
              <a:rPr lang="en-US" sz="1800" dirty="0" smtClean="0"/>
              <a:t>Yahoo or any other </a:t>
            </a:r>
            <a:r>
              <a:rPr lang="en-US" sz="1800" dirty="0"/>
              <a:t>other search </a:t>
            </a:r>
            <a:r>
              <a:rPr lang="en-US" sz="1800" dirty="0" smtClean="0"/>
              <a:t>engines.</a:t>
            </a:r>
          </a:p>
          <a:p>
            <a:pPr lvl="0" algn="just"/>
            <a:endParaRPr lang="en-US" sz="1800" dirty="0"/>
          </a:p>
          <a:p>
            <a:pPr lvl="0" algn="just"/>
            <a:r>
              <a:rPr lang="en-US" sz="1800" dirty="0" smtClean="0"/>
              <a:t>A good SEO will provide you free</a:t>
            </a:r>
            <a:r>
              <a:rPr lang="en-US" sz="1800" dirty="0"/>
              <a:t>” traffic as a result of providing relevant, useful content that ranks well on Google.</a:t>
            </a:r>
          </a:p>
          <a:p>
            <a:pPr lvl="0"/>
            <a:endParaRPr lang="en-US" sz="1800" dirty="0"/>
          </a:p>
        </p:txBody>
      </p:sp>
      <p:grpSp>
        <p:nvGrpSpPr>
          <p:cNvPr id="16" name="Google Shape;202;p10"/>
          <p:cNvGrpSpPr/>
          <p:nvPr/>
        </p:nvGrpSpPr>
        <p:grpSpPr>
          <a:xfrm>
            <a:off x="725215" y="705464"/>
            <a:ext cx="4455399" cy="707846"/>
            <a:chOff x="1104407" y="1634419"/>
            <a:chExt cx="4455399" cy="707846"/>
          </a:xfrm>
        </p:grpSpPr>
        <p:sp>
          <p:nvSpPr>
            <p:cNvPr id="17" name="Google Shape;203;p10"/>
            <p:cNvSpPr/>
            <p:nvPr/>
          </p:nvSpPr>
          <p:spPr>
            <a:xfrm>
              <a:off x="1104407" y="1645330"/>
              <a:ext cx="344384" cy="344384"/>
            </a:xfrm>
            <a:prstGeom prst="ellipse">
              <a:avLst/>
            </a:prstGeom>
            <a:solidFill>
              <a:srgbClr val="DC0531"/>
            </a:solidFill>
            <a:ln w="12700" cap="flat" cmpd="sng">
              <a:solidFill>
                <a:srgbClr val="DC053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204;p10"/>
            <p:cNvSpPr txBox="1"/>
            <p:nvPr/>
          </p:nvSpPr>
          <p:spPr>
            <a:xfrm>
              <a:off x="1526437" y="1634419"/>
              <a:ext cx="4033369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4000" b="1" dirty="0" smtClean="0">
                  <a:solidFill>
                    <a:schemeClr val="dk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SEO</a:t>
              </a:r>
              <a:endParaRPr sz="4000" dirty="0"/>
            </a:p>
          </p:txBody>
        </p:sp>
      </p:grpSp>
      <p:sp>
        <p:nvSpPr>
          <p:cNvPr id="12" name="Google Shape;142;p4"/>
          <p:cNvSpPr txBox="1"/>
          <p:nvPr/>
        </p:nvSpPr>
        <p:spPr>
          <a:xfrm>
            <a:off x="215753" y="345221"/>
            <a:ext cx="3314739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1100" b="1" dirty="0"/>
              <a:t>MARKETING &amp; PUBLIC RELATIONS</a:t>
            </a:r>
            <a:endParaRPr sz="1100" b="1" dirty="0"/>
          </a:p>
        </p:txBody>
      </p:sp>
      <p:sp>
        <p:nvSpPr>
          <p:cNvPr id="13" name="Google Shape;142;p4"/>
          <p:cNvSpPr txBox="1"/>
          <p:nvPr/>
        </p:nvSpPr>
        <p:spPr>
          <a:xfrm>
            <a:off x="215753" y="154996"/>
            <a:ext cx="2398816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0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ECVET </a:t>
            </a:r>
            <a:r>
              <a:rPr lang="es-ES" sz="1000" dirty="0" err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for</a:t>
            </a:r>
            <a:r>
              <a:rPr lang="es-ES" sz="10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Digital Publishing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237823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59;p6"/>
          <p:cNvSpPr/>
          <p:nvPr/>
        </p:nvSpPr>
        <p:spPr>
          <a:xfrm>
            <a:off x="9961685" y="-317"/>
            <a:ext cx="2230314" cy="6858317"/>
          </a:xfrm>
          <a:prstGeom prst="rect">
            <a:avLst/>
          </a:prstGeom>
          <a:solidFill>
            <a:srgbClr val="DC0531"/>
          </a:solidFill>
          <a:ln w="12700" cap="flat" cmpd="sng">
            <a:solidFill>
              <a:srgbClr val="DC053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6" name="Google Shape;206;p10"/>
          <p:cNvGrpSpPr/>
          <p:nvPr/>
        </p:nvGrpSpPr>
        <p:grpSpPr>
          <a:xfrm>
            <a:off x="11720945" y="5631872"/>
            <a:ext cx="942109" cy="920337"/>
            <a:chOff x="11720945" y="5631872"/>
            <a:chExt cx="942109" cy="920337"/>
          </a:xfrm>
        </p:grpSpPr>
        <p:sp>
          <p:nvSpPr>
            <p:cNvPr id="207" name="Google Shape;207;p10"/>
            <p:cNvSpPr/>
            <p:nvPr/>
          </p:nvSpPr>
          <p:spPr>
            <a:xfrm>
              <a:off x="11720945" y="5631872"/>
              <a:ext cx="942109" cy="920337"/>
            </a:xfrm>
            <a:prstGeom prst="ellipse">
              <a:avLst/>
            </a:prstGeom>
            <a:solidFill>
              <a:srgbClr val="DC0531"/>
            </a:solidFill>
            <a:ln w="12700" cap="flat" cmpd="sng">
              <a:solidFill>
                <a:srgbClr val="DC053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10"/>
            <p:cNvSpPr txBox="1"/>
            <p:nvPr/>
          </p:nvSpPr>
          <p:spPr>
            <a:xfrm>
              <a:off x="11847613" y="5861207"/>
              <a:ext cx="344386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4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9</a:t>
              </a:r>
              <a:endParaRPr/>
            </a:p>
          </p:txBody>
        </p:sp>
      </p:grpSp>
      <p:sp>
        <p:nvSpPr>
          <p:cNvPr id="15" name="Google Shape;205;p10"/>
          <p:cNvSpPr txBox="1"/>
          <p:nvPr/>
        </p:nvSpPr>
        <p:spPr>
          <a:xfrm>
            <a:off x="6334350" y="2213134"/>
            <a:ext cx="3321171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1800" dirty="0" smtClean="0"/>
              <a:t>The </a:t>
            </a:r>
            <a:r>
              <a:rPr lang="en-US" sz="1800" dirty="0"/>
              <a:t>main tool </a:t>
            </a:r>
            <a:r>
              <a:rPr lang="en-US" sz="1800" dirty="0" smtClean="0"/>
              <a:t>used for creating </a:t>
            </a:r>
            <a:r>
              <a:rPr lang="en-US" sz="1800" dirty="0"/>
              <a:t>online ads to reach people exactly when they're interested in the products and services that you offer. </a:t>
            </a:r>
          </a:p>
          <a:p>
            <a:pPr lvl="0"/>
            <a:endParaRPr lang="en-US" sz="1800" dirty="0"/>
          </a:p>
        </p:txBody>
      </p:sp>
      <p:grpSp>
        <p:nvGrpSpPr>
          <p:cNvPr id="16" name="Google Shape;202;p10"/>
          <p:cNvGrpSpPr/>
          <p:nvPr/>
        </p:nvGrpSpPr>
        <p:grpSpPr>
          <a:xfrm>
            <a:off x="729172" y="977684"/>
            <a:ext cx="4613280" cy="1754286"/>
            <a:chOff x="1108364" y="1906639"/>
            <a:chExt cx="4613280" cy="1754286"/>
          </a:xfrm>
        </p:grpSpPr>
        <p:sp>
          <p:nvSpPr>
            <p:cNvPr id="17" name="Google Shape;203;p10"/>
            <p:cNvSpPr/>
            <p:nvPr/>
          </p:nvSpPr>
          <p:spPr>
            <a:xfrm>
              <a:off x="1108364" y="2485585"/>
              <a:ext cx="344384" cy="344384"/>
            </a:xfrm>
            <a:prstGeom prst="ellipse">
              <a:avLst/>
            </a:prstGeom>
            <a:solidFill>
              <a:srgbClr val="DC0531"/>
            </a:solidFill>
            <a:ln w="12700" cap="flat" cmpd="sng">
              <a:solidFill>
                <a:srgbClr val="DC053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204;p10"/>
            <p:cNvSpPr txBox="1"/>
            <p:nvPr/>
          </p:nvSpPr>
          <p:spPr>
            <a:xfrm>
              <a:off x="1688275" y="1906639"/>
              <a:ext cx="4033369" cy="17542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3600" b="1" dirty="0" err="1" smtClean="0">
                  <a:solidFill>
                    <a:schemeClr val="dk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Website</a:t>
              </a:r>
              <a:r>
                <a:rPr lang="es-ES" sz="3600" b="1" dirty="0" smtClean="0">
                  <a:solidFill>
                    <a:schemeClr val="dk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 Marketing 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3600" b="1" dirty="0" err="1" smtClean="0">
                  <a:solidFill>
                    <a:schemeClr val="dk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tools</a:t>
              </a:r>
              <a:endParaRPr sz="3600" dirty="0"/>
            </a:p>
          </p:txBody>
        </p:sp>
      </p:grpSp>
      <p:sp>
        <p:nvSpPr>
          <p:cNvPr id="12" name="Google Shape;204;p10"/>
          <p:cNvSpPr txBox="1"/>
          <p:nvPr/>
        </p:nvSpPr>
        <p:spPr>
          <a:xfrm>
            <a:off x="6334350" y="1331647"/>
            <a:ext cx="315628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 dirty="0" smtClean="0">
                <a:solidFill>
                  <a:schemeClr val="dk1"/>
                </a:solidFill>
                <a:latin typeface="Montserrat SemiBold"/>
                <a:sym typeface="Montserrat SemiBold"/>
              </a:rPr>
              <a:t>Google </a:t>
            </a:r>
            <a:r>
              <a:rPr lang="es-ES" sz="2800" b="1" dirty="0" err="1" smtClean="0">
                <a:solidFill>
                  <a:schemeClr val="dk1"/>
                </a:solidFill>
                <a:latin typeface="Montserrat SemiBold"/>
                <a:sym typeface="Montserrat SemiBold"/>
              </a:rPr>
              <a:t>Ads</a:t>
            </a:r>
            <a:endParaRPr sz="28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39" y="3780319"/>
            <a:ext cx="5266592" cy="2771890"/>
          </a:xfrm>
          <a:prstGeom prst="rect">
            <a:avLst/>
          </a:prstGeom>
        </p:spPr>
      </p:pic>
      <p:sp>
        <p:nvSpPr>
          <p:cNvPr id="19" name="Google Shape;142;p4"/>
          <p:cNvSpPr txBox="1"/>
          <p:nvPr/>
        </p:nvSpPr>
        <p:spPr>
          <a:xfrm>
            <a:off x="215753" y="154996"/>
            <a:ext cx="2398816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0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ECVET </a:t>
            </a:r>
            <a:r>
              <a:rPr lang="es-ES" sz="1000" dirty="0" err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for</a:t>
            </a:r>
            <a:r>
              <a:rPr lang="es-ES" sz="10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Digital Publishing</a:t>
            </a:r>
            <a:endParaRPr dirty="0"/>
          </a:p>
        </p:txBody>
      </p:sp>
      <p:sp>
        <p:nvSpPr>
          <p:cNvPr id="21" name="Google Shape;142;p4"/>
          <p:cNvSpPr txBox="1"/>
          <p:nvPr/>
        </p:nvSpPr>
        <p:spPr>
          <a:xfrm>
            <a:off x="215753" y="355408"/>
            <a:ext cx="3314739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1100" b="1" dirty="0"/>
              <a:t>MARKETING &amp; </a:t>
            </a:r>
            <a:r>
              <a:rPr lang="es-ES" sz="1100" b="1" dirty="0" smtClean="0"/>
              <a:t>DISTRIBUTION</a:t>
            </a:r>
            <a:endParaRPr sz="1100" b="1" dirty="0"/>
          </a:p>
        </p:txBody>
      </p:sp>
    </p:spTree>
    <p:extLst>
      <p:ext uri="{BB962C8B-B14F-4D97-AF65-F5344CB8AC3E}">
        <p14:creationId xmlns:p14="http://schemas.microsoft.com/office/powerpoint/2010/main" val="97215039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1567</TotalTime>
  <Words>1217</Words>
  <Application>Microsoft Office PowerPoint</Application>
  <PresentationFormat>Panorámica</PresentationFormat>
  <Paragraphs>189</Paragraphs>
  <Slides>27</Slides>
  <Notes>27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5" baseType="lpstr">
      <vt:lpstr>Arial</vt:lpstr>
      <vt:lpstr>Montserrat Light</vt:lpstr>
      <vt:lpstr>Montserrat Medium</vt:lpstr>
      <vt:lpstr>Calibri</vt:lpstr>
      <vt:lpstr>Poppins</vt:lpstr>
      <vt:lpstr>Montserrat</vt:lpstr>
      <vt:lpstr>Montserrat SemiBold</vt:lpstr>
      <vt:lpstr>Tema de Office</vt:lpstr>
      <vt:lpstr>UNIT 3. ECVET DIGITAL PUBLISHING</vt:lpstr>
      <vt:lpstr>Contents</vt:lpstr>
      <vt:lpstr>Presentación de PowerPoint</vt:lpstr>
      <vt:lpstr>Presentación de PowerPoint</vt:lpstr>
      <vt:lpstr>MAIN TYPES OF DIGITAL MARKETING CHANNELS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BENEFITS OF DIGITAL MARKETING</vt:lpstr>
      <vt:lpstr>DIGITAL MARKETING IN 5 MINUTES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0. ECVET DIGITAL PUBLISHING</dc:title>
  <dc:creator>Microsoft Office User</dc:creator>
  <cp:lastModifiedBy>Alba</cp:lastModifiedBy>
  <cp:revision>45</cp:revision>
  <dcterms:created xsi:type="dcterms:W3CDTF">2022-10-03T11:58:43Z</dcterms:created>
  <dcterms:modified xsi:type="dcterms:W3CDTF">2022-12-02T18:31:11Z</dcterms:modified>
</cp:coreProperties>
</file>