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9"/>
  </p:notesMasterIdLst>
  <p:sldIdLst>
    <p:sldId id="256" r:id="rId2"/>
    <p:sldId id="257" r:id="rId3"/>
    <p:sldId id="259" r:id="rId4"/>
    <p:sldId id="262" r:id="rId5"/>
    <p:sldId id="260" r:id="rId6"/>
    <p:sldId id="264" r:id="rId7"/>
    <p:sldId id="261" r:id="rId8"/>
    <p:sldId id="270" r:id="rId9"/>
    <p:sldId id="286" r:id="rId10"/>
    <p:sldId id="271" r:id="rId11"/>
    <p:sldId id="269" r:id="rId12"/>
    <p:sldId id="277" r:id="rId13"/>
    <p:sldId id="272" r:id="rId14"/>
    <p:sldId id="287" r:id="rId15"/>
    <p:sldId id="273" r:id="rId16"/>
    <p:sldId id="280" r:id="rId17"/>
    <p:sldId id="288" r:id="rId18"/>
    <p:sldId id="283" r:id="rId19"/>
    <p:sldId id="274" r:id="rId20"/>
    <p:sldId id="289" r:id="rId21"/>
    <p:sldId id="284" r:id="rId22"/>
    <p:sldId id="276" r:id="rId23"/>
    <p:sldId id="290" r:id="rId24"/>
    <p:sldId id="285" r:id="rId25"/>
    <p:sldId id="263" r:id="rId26"/>
    <p:sldId id="266" r:id="rId27"/>
    <p:sldId id="267" r:id="rId28"/>
  </p:sldIdLst>
  <p:sldSz cx="12192000" cy="6858000"/>
  <p:notesSz cx="6858000" cy="9144000"/>
  <p:embeddedFontLst>
    <p:embeddedFont>
      <p:font typeface="Montserrat Light" panose="020B0604020202020204" charset="0"/>
      <p:regular r:id="rId30"/>
      <p:bold r:id="rId31"/>
      <p:italic r:id="rId32"/>
      <p:boldItalic r:id="rId33"/>
    </p:embeddedFont>
    <p:embeddedFont>
      <p:font typeface="Montserrat Medium" panose="020B0604020202020204" charset="0"/>
      <p:regular r:id="rId34"/>
      <p:bold r:id="rId35"/>
      <p:italic r:id="rId36"/>
      <p:boldItalic r:id="rId37"/>
    </p:embeddedFont>
    <p:embeddedFont>
      <p:font typeface="Calibri" panose="020F0502020204030204" pitchFamily="34" charset="0"/>
      <p:regular r:id="rId38"/>
      <p:bold r:id="rId39"/>
      <p:italic r:id="rId40"/>
      <p:boldItalic r:id="rId41"/>
    </p:embeddedFont>
    <p:embeddedFont>
      <p:font typeface="Poppins" panose="020B0604020202020204" charset="0"/>
      <p:regular r:id="rId42"/>
      <p:bold r:id="rId43"/>
      <p:italic r:id="rId44"/>
      <p:boldItalic r:id="rId45"/>
    </p:embeddedFont>
    <p:embeddedFont>
      <p:font typeface="Montserrat" panose="020B0604020202020204" charset="0"/>
      <p:regular r:id="rId46"/>
      <p:bold r:id="rId47"/>
      <p:italic r:id="rId48"/>
      <p:boldItalic r:id="rId49"/>
    </p:embeddedFont>
    <p:embeddedFont>
      <p:font typeface="Montserrat SemiBold" panose="020B0604020202020204"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4" roundtripDataSignature="AMtx7mhiVGA/MAfkwzHhmbreqLpGhG+V0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05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162" autoAdjust="0"/>
  </p:normalViewPr>
  <p:slideViewPr>
    <p:cSldViewPr snapToGrid="0">
      <p:cViewPr varScale="1">
        <p:scale>
          <a:sx n="92" d="100"/>
          <a:sy n="92" d="100"/>
        </p:scale>
        <p:origin x="1278"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font" Target="fonts/font24.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2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font" Target="fonts/font12.fntdata"/><Relationship Id="rId54"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font" Target="fonts/font20.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font" Target="fonts/font2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7" name="Google Shape;15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6737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9" name="Google Shape;19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55527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 name="Google Shape;19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0558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7" name="Google Shape;15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8934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9" name="Google Shape;19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81884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7" name="Google Shape;15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78920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9" name="Google Shape;19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118013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9" name="Google Shape;19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420580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 name="Google Shape;19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52255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7" name="Google Shape;15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61547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9" name="Google Shape;19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343581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 name="Google Shape;19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2375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7" name="Google Shape;15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66334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9" name="Google Shape;19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156936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 name="Google Shape;19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8292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5" name="Google Shape;18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1" name="Google Shape;21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8" name="Google Shape;21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9" name="Google Shape;16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5" name="Google Shape;14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 name="Google Shape;19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7" name="Google Shape;15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9" name="Google Shape;19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83373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 name="Google Shape;19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07989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1"/>
        <p:cNvGrpSpPr/>
        <p:nvPr/>
      </p:nvGrpSpPr>
      <p:grpSpPr>
        <a:xfrm>
          <a:off x="0" y="0"/>
          <a:ext cx="0" cy="0"/>
          <a:chOff x="0" y="0"/>
          <a:chExt cx="0" cy="0"/>
        </a:xfrm>
      </p:grpSpPr>
      <p:sp>
        <p:nvSpPr>
          <p:cNvPr id="12" name="Google Shape;12;p1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68"/>
        <p:cNvGrpSpPr/>
        <p:nvPr/>
      </p:nvGrpSpPr>
      <p:grpSpPr>
        <a:xfrm>
          <a:off x="0" y="0"/>
          <a:ext cx="0" cy="0"/>
          <a:chOff x="0" y="0"/>
          <a:chExt cx="0" cy="0"/>
        </a:xfrm>
      </p:grpSpPr>
      <p:sp>
        <p:nvSpPr>
          <p:cNvPr id="69" name="Google Shape;69;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4"/>
        <p:cNvGrpSpPr/>
        <p:nvPr/>
      </p:nvGrpSpPr>
      <p:grpSpPr>
        <a:xfrm>
          <a:off x="0" y="0"/>
          <a:ext cx="0" cy="0"/>
          <a:chOff x="0" y="0"/>
          <a:chExt cx="0" cy="0"/>
        </a:xfrm>
      </p:grpSpPr>
      <p:sp>
        <p:nvSpPr>
          <p:cNvPr id="75" name="Google Shape;75;p2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17"/>
        <p:cNvGrpSpPr/>
        <p:nvPr/>
      </p:nvGrpSpPr>
      <p:grpSpPr>
        <a:xfrm>
          <a:off x="0" y="0"/>
          <a:ext cx="0" cy="0"/>
          <a:chOff x="0" y="0"/>
          <a:chExt cx="0" cy="0"/>
        </a:xfrm>
      </p:grpSpPr>
      <p:sp>
        <p:nvSpPr>
          <p:cNvPr id="18" name="Google Shape;18;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3"/>
        <p:cNvGrpSpPr/>
        <p:nvPr/>
      </p:nvGrpSpPr>
      <p:grpSpPr>
        <a:xfrm>
          <a:off x="0" y="0"/>
          <a:ext cx="0" cy="0"/>
          <a:chOff x="0" y="0"/>
          <a:chExt cx="0" cy="0"/>
        </a:xfrm>
      </p:grpSpPr>
      <p:sp>
        <p:nvSpPr>
          <p:cNvPr id="24" name="Google Shape;24;p1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29"/>
        <p:cNvGrpSpPr/>
        <p:nvPr/>
      </p:nvGrpSpPr>
      <p:grpSpPr>
        <a:xfrm>
          <a:off x="0" y="0"/>
          <a:ext cx="0" cy="0"/>
          <a:chOff x="0" y="0"/>
          <a:chExt cx="0" cy="0"/>
        </a:xfrm>
      </p:grpSpPr>
      <p:sp>
        <p:nvSpPr>
          <p:cNvPr id="30" name="Google Shape;30;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36"/>
        <p:cNvGrpSpPr/>
        <p:nvPr/>
      </p:nvGrpSpPr>
      <p:grpSpPr>
        <a:xfrm>
          <a:off x="0" y="0"/>
          <a:ext cx="0" cy="0"/>
          <a:chOff x="0" y="0"/>
          <a:chExt cx="0" cy="0"/>
        </a:xfrm>
      </p:grpSpPr>
      <p:sp>
        <p:nvSpPr>
          <p:cNvPr id="37" name="Google Shape;37;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45"/>
        <p:cNvGrpSpPr/>
        <p:nvPr/>
      </p:nvGrpSpPr>
      <p:grpSpPr>
        <a:xfrm>
          <a:off x="0" y="0"/>
          <a:ext cx="0" cy="0"/>
          <a:chOff x="0" y="0"/>
          <a:chExt cx="0" cy="0"/>
        </a:xfrm>
      </p:grpSpPr>
      <p:sp>
        <p:nvSpPr>
          <p:cNvPr id="46" name="Google Shape;46;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50"/>
        <p:cNvGrpSpPr/>
        <p:nvPr/>
      </p:nvGrpSpPr>
      <p:grpSpPr>
        <a:xfrm>
          <a:off x="0" y="0"/>
          <a:ext cx="0" cy="0"/>
          <a:chOff x="0" y="0"/>
          <a:chExt cx="0" cy="0"/>
        </a:xfrm>
      </p:grpSpPr>
      <p:sp>
        <p:nvSpPr>
          <p:cNvPr id="51" name="Google Shape;51;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4"/>
        <p:cNvGrpSpPr/>
        <p:nvPr/>
      </p:nvGrpSpPr>
      <p:grpSpPr>
        <a:xfrm>
          <a:off x="0" y="0"/>
          <a:ext cx="0" cy="0"/>
          <a:chOff x="0" y="0"/>
          <a:chExt cx="0" cy="0"/>
        </a:xfrm>
      </p:grpSpPr>
      <p:sp>
        <p:nvSpPr>
          <p:cNvPr id="55" name="Google Shape;55;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1"/>
        <p:cNvGrpSpPr/>
        <p:nvPr/>
      </p:nvGrpSpPr>
      <p:grpSpPr>
        <a:xfrm>
          <a:off x="0" y="0"/>
          <a:ext cx="0" cy="0"/>
          <a:chOff x="0" y="0"/>
          <a:chExt cx="0" cy="0"/>
        </a:xfrm>
      </p:grpSpPr>
      <p:sp>
        <p:nvSpPr>
          <p:cNvPr id="62" name="Google Shape;62;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2"/>
          <p:cNvSpPr>
            <a:spLocks noGrp="1"/>
          </p:cNvSpPr>
          <p:nvPr>
            <p:ph type="pic" idx="2"/>
          </p:nvPr>
        </p:nvSpPr>
        <p:spPr>
          <a:xfrm>
            <a:off x="5183188" y="987425"/>
            <a:ext cx="6172200" cy="4873625"/>
          </a:xfrm>
          <a:prstGeom prst="rect">
            <a:avLst/>
          </a:prstGeom>
          <a:noFill/>
          <a:ln>
            <a:noFill/>
          </a:ln>
        </p:spPr>
      </p:sp>
      <p:sp>
        <p:nvSpPr>
          <p:cNvPr id="64" name="Google Shape;64;p2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youtube.com/watch?v=nw59Nt5Hqhc"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nw59Nt5Hqhc"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hyperlink" Target="https://convertkit.com/features/email-marketin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uKebN_9ykjo"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png"/><Relationship Id="rId7" Type="http://schemas.openxmlformats.org/officeDocument/2006/relationships/image" Target="../media/image28.jp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jpg"/><Relationship Id="rId4" Type="http://schemas.openxmlformats.org/officeDocument/2006/relationships/image" Target="../media/image2.png"/><Relationship Id="rId9"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p:nvPr/>
        </p:nvSpPr>
        <p:spPr>
          <a:xfrm>
            <a:off x="0" y="0"/>
            <a:ext cx="12192000" cy="7178634"/>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5" name="Google Shape;85;p1"/>
          <p:cNvSpPr txBox="1">
            <a:spLocks noGrp="1"/>
          </p:cNvSpPr>
          <p:nvPr>
            <p:ph type="ctrTitle"/>
          </p:nvPr>
        </p:nvSpPr>
        <p:spPr>
          <a:xfrm>
            <a:off x="1524000" y="1600199"/>
            <a:ext cx="9144000" cy="19097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6000"/>
              <a:buFont typeface="Montserrat"/>
              <a:buNone/>
            </a:pPr>
            <a:r>
              <a:rPr lang="es-ES" dirty="0">
                <a:solidFill>
                  <a:schemeClr val="lt1"/>
                </a:solidFill>
                <a:latin typeface="Montserrat"/>
                <a:ea typeface="Montserrat"/>
                <a:cs typeface="Montserrat"/>
                <a:sym typeface="Montserrat"/>
              </a:rPr>
              <a:t>UNIT </a:t>
            </a:r>
            <a:r>
              <a:rPr lang="es-ES" dirty="0">
                <a:solidFill>
                  <a:schemeClr val="lt1"/>
                </a:solidFill>
                <a:latin typeface="Montserrat"/>
                <a:ea typeface="Montserrat"/>
                <a:cs typeface="Montserrat"/>
                <a:sym typeface="Montserrat"/>
              </a:rPr>
              <a:t>3</a:t>
            </a:r>
            <a:r>
              <a:rPr lang="es-ES" dirty="0" smtClean="0">
                <a:solidFill>
                  <a:schemeClr val="lt1"/>
                </a:solidFill>
                <a:latin typeface="Montserrat"/>
                <a:ea typeface="Montserrat"/>
                <a:cs typeface="Montserrat"/>
                <a:sym typeface="Montserrat"/>
              </a:rPr>
              <a:t>. </a:t>
            </a:r>
            <a:r>
              <a:rPr lang="es-ES" dirty="0">
                <a:solidFill>
                  <a:schemeClr val="lt1"/>
                </a:solidFill>
                <a:latin typeface="Montserrat"/>
                <a:ea typeface="Montserrat"/>
                <a:cs typeface="Montserrat"/>
                <a:sym typeface="Montserrat"/>
              </a:rPr>
              <a:t>ECVET</a:t>
            </a:r>
            <a:br>
              <a:rPr lang="es-ES" dirty="0">
                <a:solidFill>
                  <a:schemeClr val="lt1"/>
                </a:solidFill>
                <a:latin typeface="Montserrat"/>
                <a:ea typeface="Montserrat"/>
                <a:cs typeface="Montserrat"/>
                <a:sym typeface="Montserrat"/>
              </a:rPr>
            </a:br>
            <a:r>
              <a:rPr lang="es-ES" b="1" dirty="0">
                <a:solidFill>
                  <a:schemeClr val="lt1"/>
                </a:solidFill>
                <a:latin typeface="Montserrat SemiBold"/>
                <a:ea typeface="Montserrat SemiBold"/>
                <a:cs typeface="Montserrat SemiBold"/>
                <a:sym typeface="Montserrat SemiBold"/>
              </a:rPr>
              <a:t>DIGITAL PUBLISHING</a:t>
            </a:r>
            <a:endParaRPr dirty="0"/>
          </a:p>
        </p:txBody>
      </p:sp>
      <p:sp>
        <p:nvSpPr>
          <p:cNvPr id="86" name="Google Shape;86;p1"/>
          <p:cNvSpPr txBox="1">
            <a:spLocks noGrp="1"/>
          </p:cNvSpPr>
          <p:nvPr>
            <p:ph type="subTitle" idx="1"/>
          </p:nvPr>
        </p:nvSpPr>
        <p:spPr>
          <a:xfrm>
            <a:off x="1569720" y="3327718"/>
            <a:ext cx="9144000" cy="165576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400"/>
              <a:buNone/>
            </a:pPr>
            <a:r>
              <a:rPr lang="es-ES" dirty="0">
                <a:solidFill>
                  <a:schemeClr val="lt1"/>
                </a:solidFill>
                <a:latin typeface="Montserrat Light"/>
                <a:ea typeface="Montserrat Light"/>
                <a:cs typeface="Montserrat Light"/>
                <a:sym typeface="Montserrat Light"/>
              </a:rPr>
              <a:t>UNIT </a:t>
            </a:r>
            <a:r>
              <a:rPr lang="es-ES" dirty="0" smtClean="0">
                <a:solidFill>
                  <a:schemeClr val="lt1"/>
                </a:solidFill>
                <a:latin typeface="Montserrat Light"/>
                <a:ea typeface="Montserrat Light"/>
                <a:cs typeface="Montserrat Light"/>
                <a:sym typeface="Montserrat Light"/>
              </a:rPr>
              <a:t>5 </a:t>
            </a:r>
            <a:r>
              <a:rPr lang="es-ES" dirty="0">
                <a:solidFill>
                  <a:schemeClr val="lt1"/>
                </a:solidFill>
                <a:latin typeface="Montserrat Light"/>
                <a:ea typeface="Montserrat Light"/>
                <a:cs typeface="Montserrat Light"/>
                <a:sym typeface="Montserrat Light"/>
              </a:rPr>
              <a:t>– </a:t>
            </a:r>
            <a:r>
              <a:rPr lang="es-ES" dirty="0" smtClean="0">
                <a:solidFill>
                  <a:schemeClr val="lt1"/>
                </a:solidFill>
                <a:latin typeface="Montserrat Light"/>
                <a:ea typeface="Montserrat Light"/>
                <a:cs typeface="Montserrat Light"/>
                <a:sym typeface="Montserrat Light"/>
              </a:rPr>
              <a:t>MARKETING AND </a:t>
            </a:r>
            <a:r>
              <a:rPr lang="es-ES" dirty="0" smtClean="0">
                <a:solidFill>
                  <a:schemeClr val="lt1"/>
                </a:solidFill>
                <a:latin typeface="Montserrat Light"/>
                <a:ea typeface="Montserrat Light"/>
                <a:cs typeface="Montserrat Light"/>
                <a:sym typeface="Montserrat Light"/>
              </a:rPr>
              <a:t>DISTRIBUTION</a:t>
            </a:r>
            <a:endParaRPr lang="es-ES" dirty="0" smtClean="0">
              <a:solidFill>
                <a:schemeClr val="lt1"/>
              </a:solidFill>
              <a:latin typeface="Montserrat Light"/>
              <a:ea typeface="Montserrat Light"/>
              <a:cs typeface="Montserrat Light"/>
              <a:sym typeface="Montserrat Light"/>
            </a:endParaRPr>
          </a:p>
          <a:p>
            <a:pPr marL="0" lvl="0" indent="0" algn="l" rtl="0">
              <a:lnSpc>
                <a:spcPct val="90000"/>
              </a:lnSpc>
              <a:spcBef>
                <a:spcPts val="0"/>
              </a:spcBef>
              <a:spcAft>
                <a:spcPts val="0"/>
              </a:spcAft>
              <a:buClr>
                <a:schemeClr val="lt1"/>
              </a:buClr>
              <a:buSzPts val="2400"/>
              <a:buNone/>
            </a:pPr>
            <a:endParaRPr lang="es-ES" dirty="0" smtClean="0">
              <a:solidFill>
                <a:srgbClr val="C00000"/>
              </a:solidFill>
              <a:latin typeface="Montserrat Light"/>
              <a:ea typeface="Montserrat Light"/>
              <a:cs typeface="Montserrat Light"/>
              <a:sym typeface="Montserrat Light"/>
            </a:endParaRPr>
          </a:p>
          <a:p>
            <a:pPr marL="0" lvl="0" indent="0" algn="l" rtl="0">
              <a:lnSpc>
                <a:spcPct val="90000"/>
              </a:lnSpc>
              <a:spcBef>
                <a:spcPts val="0"/>
              </a:spcBef>
              <a:spcAft>
                <a:spcPts val="0"/>
              </a:spcAft>
              <a:buClr>
                <a:schemeClr val="lt1"/>
              </a:buClr>
              <a:buSzPts val="2400"/>
              <a:buNone/>
            </a:pPr>
            <a:r>
              <a:rPr lang="es-ES" i="1" dirty="0" smtClean="0">
                <a:solidFill>
                  <a:schemeClr val="bg1"/>
                </a:solidFill>
                <a:effectLst>
                  <a:outerShdw blurRad="38100" dist="38100" dir="2700000" algn="tl">
                    <a:srgbClr val="000000">
                      <a:alpha val="43137"/>
                    </a:srgbClr>
                  </a:outerShdw>
                </a:effectLst>
                <a:latin typeface="Montserrat Light"/>
                <a:ea typeface="Montserrat Light"/>
                <a:cs typeface="Montserrat Light"/>
                <a:sym typeface="Montserrat Light"/>
              </a:rPr>
              <a:t>Digital Marketing in Digital Publishing</a:t>
            </a:r>
            <a:endParaRPr lang="es-ES" i="1" dirty="0">
              <a:solidFill>
                <a:schemeClr val="bg1"/>
              </a:solidFill>
              <a:effectLst>
                <a:outerShdw blurRad="38100" dist="38100" dir="2700000" algn="tl">
                  <a:srgbClr val="000000">
                    <a:alpha val="43137"/>
                  </a:srgbClr>
                </a:outerShdw>
              </a:effectLst>
              <a:latin typeface="Montserrat Light"/>
              <a:ea typeface="Montserrat Light"/>
              <a:cs typeface="Montserrat Light"/>
              <a:sym typeface="Montserrat Light"/>
            </a:endParaRPr>
          </a:p>
        </p:txBody>
      </p:sp>
      <p:grpSp>
        <p:nvGrpSpPr>
          <p:cNvPr id="87" name="Google Shape;87;p1"/>
          <p:cNvGrpSpPr/>
          <p:nvPr/>
        </p:nvGrpSpPr>
        <p:grpSpPr>
          <a:xfrm>
            <a:off x="8133405" y="3785092"/>
            <a:ext cx="3351530" cy="2754074"/>
            <a:chOff x="8002780" y="3547586"/>
            <a:chExt cx="3351530" cy="2754074"/>
          </a:xfrm>
        </p:grpSpPr>
        <p:pic>
          <p:nvPicPr>
            <p:cNvPr id="88" name="Google Shape;88;p1"/>
            <p:cNvPicPr preferRelativeResize="0"/>
            <p:nvPr/>
          </p:nvPicPr>
          <p:blipFill rotWithShape="1">
            <a:blip r:embed="rId3">
              <a:alphaModFix/>
            </a:blip>
            <a:srcRect/>
            <a:stretch/>
          </p:blipFill>
          <p:spPr>
            <a:xfrm>
              <a:off x="9361170" y="3547586"/>
              <a:ext cx="1799271" cy="1799271"/>
            </a:xfrm>
            <a:prstGeom prst="rect">
              <a:avLst/>
            </a:prstGeom>
            <a:noFill/>
            <a:ln>
              <a:noFill/>
            </a:ln>
          </p:spPr>
        </p:pic>
        <p:pic>
          <p:nvPicPr>
            <p:cNvPr id="89" name="Google Shape;89;p1"/>
            <p:cNvPicPr preferRelativeResize="0"/>
            <p:nvPr/>
          </p:nvPicPr>
          <p:blipFill rotWithShape="1">
            <a:blip r:embed="rId4">
              <a:alphaModFix/>
            </a:blip>
            <a:srcRect/>
            <a:stretch/>
          </p:blipFill>
          <p:spPr>
            <a:xfrm>
              <a:off x="8002780" y="5345603"/>
              <a:ext cx="3351530" cy="956057"/>
            </a:xfrm>
            <a:prstGeom prst="rect">
              <a:avLst/>
            </a:prstGeom>
            <a:noFill/>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1" name="Google Shape;159;p6"/>
          <p:cNvSpPr/>
          <p:nvPr/>
        </p:nvSpPr>
        <p:spPr>
          <a:xfrm>
            <a:off x="6884377" y="1"/>
            <a:ext cx="3741068" cy="2256312"/>
          </a:xfrm>
          <a:prstGeom prst="rect">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9" name="Google Shape;159;p6"/>
          <p:cNvSpPr/>
          <p:nvPr/>
        </p:nvSpPr>
        <p:spPr>
          <a:xfrm>
            <a:off x="0" y="949569"/>
            <a:ext cx="6312877" cy="4682303"/>
          </a:xfrm>
          <a:prstGeom prst="rect">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1" name="Google Shape;161;p6"/>
          <p:cNvSpPr txBox="1"/>
          <p:nvPr/>
        </p:nvSpPr>
        <p:spPr>
          <a:xfrm>
            <a:off x="6984003" y="752214"/>
            <a:ext cx="3541815"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1" dirty="0" smtClean="0">
                <a:solidFill>
                  <a:schemeClr val="dk1"/>
                </a:solidFill>
                <a:latin typeface="Montserrat SemiBold"/>
                <a:ea typeface="Montserrat SemiBold"/>
                <a:cs typeface="Montserrat SemiBold"/>
                <a:sym typeface="Montserrat SemiBold"/>
              </a:rPr>
              <a:t>PRE-LAUNCH PROMOTIONS</a:t>
            </a:r>
            <a:endParaRPr dirty="0"/>
          </a:p>
        </p:txBody>
      </p:sp>
      <p:sp>
        <p:nvSpPr>
          <p:cNvPr id="162" name="Google Shape;162;p6"/>
          <p:cNvSpPr txBox="1"/>
          <p:nvPr/>
        </p:nvSpPr>
        <p:spPr>
          <a:xfrm>
            <a:off x="6884377" y="2467689"/>
            <a:ext cx="4389759" cy="3170058"/>
          </a:xfrm>
          <a:prstGeom prst="rect">
            <a:avLst/>
          </a:prstGeom>
          <a:noFill/>
          <a:ln>
            <a:noFill/>
          </a:ln>
        </p:spPr>
        <p:txBody>
          <a:bodyPr spcFirstLastPara="1" wrap="square" lIns="91425" tIns="45700" rIns="91425" bIns="45700" anchor="t" anchorCtr="0">
            <a:spAutoFit/>
          </a:bodyPr>
          <a:lstStyle/>
          <a:p>
            <a:pPr lvl="0" algn="just"/>
            <a:r>
              <a:rPr lang="en-US" sz="2000" dirty="0" smtClean="0"/>
              <a:t>You can show </a:t>
            </a:r>
            <a:r>
              <a:rPr lang="en-US" sz="2000" dirty="0"/>
              <a:t>certain clues about what you will be launching. </a:t>
            </a:r>
            <a:endParaRPr lang="en-US" sz="2000" dirty="0" smtClean="0"/>
          </a:p>
          <a:p>
            <a:pPr lvl="0" algn="just"/>
            <a:endParaRPr lang="en-US" sz="2000" dirty="0"/>
          </a:p>
          <a:p>
            <a:pPr lvl="0" algn="just"/>
            <a:r>
              <a:rPr lang="en-US" sz="2000" dirty="0" smtClean="0"/>
              <a:t>With </a:t>
            </a:r>
            <a:r>
              <a:rPr lang="en-US" sz="2000" dirty="0"/>
              <a:t>this, you are easily promoting your digital product and getting a sense of how much sales to expect from the interactions that prospective customers are doing </a:t>
            </a:r>
            <a:r>
              <a:rPr lang="en-US" sz="2000" dirty="0" smtClean="0"/>
              <a:t>with social media accounts </a:t>
            </a:r>
            <a:r>
              <a:rPr lang="en-US" sz="2000" dirty="0"/>
              <a:t>and </a:t>
            </a:r>
            <a:r>
              <a:rPr lang="en-US" sz="2000" dirty="0" smtClean="0"/>
              <a:t>maybe your </a:t>
            </a:r>
            <a:r>
              <a:rPr lang="en-US" sz="2000" dirty="0"/>
              <a:t>website.</a:t>
            </a:r>
            <a:endParaRPr sz="2000" dirty="0"/>
          </a:p>
        </p:txBody>
      </p:sp>
      <p:grpSp>
        <p:nvGrpSpPr>
          <p:cNvPr id="163" name="Google Shape;163;p6"/>
          <p:cNvGrpSpPr/>
          <p:nvPr/>
        </p:nvGrpSpPr>
        <p:grpSpPr>
          <a:xfrm>
            <a:off x="11720945" y="5631872"/>
            <a:ext cx="942109" cy="920337"/>
            <a:chOff x="11720945" y="5631872"/>
            <a:chExt cx="942109" cy="920337"/>
          </a:xfrm>
        </p:grpSpPr>
        <p:sp>
          <p:nvSpPr>
            <p:cNvPr id="164" name="Google Shape;164;p6"/>
            <p:cNvSpPr/>
            <p:nvPr/>
          </p:nvSpPr>
          <p:spPr>
            <a:xfrm>
              <a:off x="11720945" y="5631872"/>
              <a:ext cx="942109" cy="920337"/>
            </a:xfrm>
            <a:prstGeom prst="ellipse">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5" name="Google Shape;165;p6"/>
            <p:cNvSpPr txBox="1"/>
            <p:nvPr/>
          </p:nvSpPr>
          <p:spPr>
            <a:xfrm>
              <a:off x="11847613" y="5861207"/>
              <a:ext cx="523164"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400" dirty="0">
                  <a:solidFill>
                    <a:schemeClr val="lt1"/>
                  </a:solidFill>
                  <a:latin typeface="Montserrat"/>
                  <a:sym typeface="Montserrat"/>
                </a:rPr>
                <a:t>9</a:t>
              </a:r>
              <a:endParaRPr dirty="0"/>
            </a:p>
          </p:txBody>
        </p:sp>
      </p:grpSp>
      <p:sp>
        <p:nvSpPr>
          <p:cNvPr id="166" name="Google Shape;166;p6"/>
          <p:cNvSpPr txBox="1"/>
          <p:nvPr/>
        </p:nvSpPr>
        <p:spPr>
          <a:xfrm>
            <a:off x="215753" y="182828"/>
            <a:ext cx="2398816"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00" dirty="0">
                <a:solidFill>
                  <a:schemeClr val="dk1"/>
                </a:solidFill>
                <a:latin typeface="Montserrat Medium"/>
                <a:ea typeface="Montserrat Medium"/>
                <a:cs typeface="Montserrat Medium"/>
                <a:sym typeface="Montserrat Medium"/>
              </a:rPr>
              <a:t>ECVET </a:t>
            </a:r>
            <a:r>
              <a:rPr lang="es-ES" sz="1000" dirty="0" err="1">
                <a:solidFill>
                  <a:schemeClr val="dk1"/>
                </a:solidFill>
                <a:latin typeface="Montserrat Medium"/>
                <a:ea typeface="Montserrat Medium"/>
                <a:cs typeface="Montserrat Medium"/>
                <a:sym typeface="Montserrat Medium"/>
              </a:rPr>
              <a:t>for</a:t>
            </a:r>
            <a:r>
              <a:rPr lang="es-ES" sz="1000" dirty="0">
                <a:solidFill>
                  <a:schemeClr val="dk1"/>
                </a:solidFill>
                <a:latin typeface="Montserrat Medium"/>
                <a:ea typeface="Montserrat Medium"/>
                <a:cs typeface="Montserrat Medium"/>
                <a:sym typeface="Montserrat Medium"/>
              </a:rPr>
              <a:t> Digital Publishing</a:t>
            </a:r>
            <a:endParaRPr dirty="0"/>
          </a:p>
        </p:txBody>
      </p:sp>
      <p:sp>
        <p:nvSpPr>
          <p:cNvPr id="13" name="Google Shape;172;p7"/>
          <p:cNvSpPr txBox="1"/>
          <p:nvPr/>
        </p:nvSpPr>
        <p:spPr>
          <a:xfrm>
            <a:off x="5904662" y="105883"/>
            <a:ext cx="816429" cy="646331"/>
          </a:xfrm>
          <a:prstGeom prst="rect">
            <a:avLst/>
          </a:prstGeom>
          <a:solidFill>
            <a:srgbClr val="DC053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3600" b="1" dirty="0" smtClean="0">
                <a:solidFill>
                  <a:schemeClr val="lt1"/>
                </a:solidFill>
                <a:latin typeface="Montserrat"/>
                <a:ea typeface="Montserrat"/>
                <a:cs typeface="Montserrat"/>
                <a:sym typeface="Montserrat"/>
              </a:rPr>
              <a:t>02</a:t>
            </a:r>
            <a:endParaRPr dirty="0"/>
          </a:p>
        </p:txBody>
      </p:sp>
      <p:sp>
        <p:nvSpPr>
          <p:cNvPr id="14" name="Google Shape;142;p4"/>
          <p:cNvSpPr txBox="1"/>
          <p:nvPr/>
        </p:nvSpPr>
        <p:spPr>
          <a:xfrm>
            <a:off x="215753" y="364834"/>
            <a:ext cx="3314739" cy="261570"/>
          </a:xfrm>
          <a:prstGeom prst="rect">
            <a:avLst/>
          </a:prstGeom>
          <a:noFill/>
          <a:ln>
            <a:noFill/>
          </a:ln>
        </p:spPr>
        <p:txBody>
          <a:bodyPr spcFirstLastPara="1" wrap="square" lIns="91425" tIns="45700" rIns="91425" bIns="45700" anchor="t" anchorCtr="0">
            <a:spAutoFit/>
          </a:bodyPr>
          <a:lstStyle/>
          <a:p>
            <a:pPr lvl="0"/>
            <a:r>
              <a:rPr lang="es-ES" sz="1100" b="1" dirty="0"/>
              <a:t>MARKETING &amp; </a:t>
            </a:r>
            <a:r>
              <a:rPr lang="es-ES" sz="1100" b="1" dirty="0" smtClean="0"/>
              <a:t>DISTRIBUTION</a:t>
            </a:r>
            <a:endParaRPr sz="1100" b="1" dirty="0"/>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125" y="1272734"/>
            <a:ext cx="5826625" cy="3958936"/>
          </a:xfrm>
          <a:prstGeom prst="rect">
            <a:avLst/>
          </a:prstGeom>
        </p:spPr>
      </p:pic>
    </p:spTree>
    <p:extLst>
      <p:ext uri="{BB962C8B-B14F-4D97-AF65-F5344CB8AC3E}">
        <p14:creationId xmlns:p14="http://schemas.microsoft.com/office/powerpoint/2010/main" val="12052902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14" name="Google Shape;159;p6"/>
          <p:cNvSpPr/>
          <p:nvPr/>
        </p:nvSpPr>
        <p:spPr>
          <a:xfrm>
            <a:off x="5704610" y="-317"/>
            <a:ext cx="6487390" cy="4682303"/>
          </a:xfrm>
          <a:prstGeom prst="rect">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06" name="Google Shape;206;p10"/>
          <p:cNvGrpSpPr/>
          <p:nvPr/>
        </p:nvGrpSpPr>
        <p:grpSpPr>
          <a:xfrm>
            <a:off x="11720945" y="5631872"/>
            <a:ext cx="942109" cy="920337"/>
            <a:chOff x="11720945" y="5631872"/>
            <a:chExt cx="942109" cy="920337"/>
          </a:xfrm>
        </p:grpSpPr>
        <p:sp>
          <p:nvSpPr>
            <p:cNvPr id="207" name="Google Shape;207;p10"/>
            <p:cNvSpPr/>
            <p:nvPr/>
          </p:nvSpPr>
          <p:spPr>
            <a:xfrm>
              <a:off x="11720945" y="5631872"/>
              <a:ext cx="942109" cy="920337"/>
            </a:xfrm>
            <a:prstGeom prst="ellipse">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8" name="Google Shape;208;p10"/>
            <p:cNvSpPr txBox="1"/>
            <p:nvPr/>
          </p:nvSpPr>
          <p:spPr>
            <a:xfrm>
              <a:off x="11847612" y="5871598"/>
              <a:ext cx="538351"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400" dirty="0" smtClean="0">
                  <a:solidFill>
                    <a:schemeClr val="lt1"/>
                  </a:solidFill>
                  <a:latin typeface="Montserrat"/>
                  <a:sym typeface="Montserrat"/>
                </a:rPr>
                <a:t>10</a:t>
              </a:r>
              <a:endParaRPr dirty="0"/>
            </a:p>
          </p:txBody>
        </p:sp>
      </p:grpSp>
      <p:sp>
        <p:nvSpPr>
          <p:cNvPr id="15" name="Google Shape;205;p10"/>
          <p:cNvSpPr txBox="1"/>
          <p:nvPr/>
        </p:nvSpPr>
        <p:spPr>
          <a:xfrm>
            <a:off x="1132858" y="2352635"/>
            <a:ext cx="4169696" cy="3139281"/>
          </a:xfrm>
          <a:prstGeom prst="rect">
            <a:avLst/>
          </a:prstGeom>
          <a:noFill/>
          <a:ln>
            <a:noFill/>
          </a:ln>
        </p:spPr>
        <p:txBody>
          <a:bodyPr spcFirstLastPara="1" wrap="square" lIns="91425" tIns="45700" rIns="91425" bIns="45700" anchor="t" anchorCtr="0">
            <a:spAutoFit/>
          </a:bodyPr>
          <a:lstStyle/>
          <a:p>
            <a:pPr lvl="0" algn="just"/>
            <a:r>
              <a:rPr lang="en-US" sz="2000" dirty="0" smtClean="0"/>
              <a:t>Like in the movies, you can create a book trailer that will give clues and short info about what is your book about but in a more visual and dynamic way.</a:t>
            </a:r>
          </a:p>
          <a:p>
            <a:pPr lvl="0" algn="just"/>
            <a:endParaRPr lang="en-US" sz="2000" dirty="0"/>
          </a:p>
          <a:p>
            <a:pPr lvl="0" algn="just"/>
            <a:r>
              <a:rPr lang="en-US" sz="2000" dirty="0" smtClean="0"/>
              <a:t>Put it in social media and showing it in </a:t>
            </a:r>
            <a:r>
              <a:rPr lang="en-US" sz="2000" dirty="0" err="1" smtClean="0"/>
              <a:t>Youtube</a:t>
            </a:r>
            <a:r>
              <a:rPr lang="en-US" sz="2000" dirty="0" smtClean="0"/>
              <a:t> as a paid ad will be the most effective way</a:t>
            </a:r>
            <a:endParaRPr lang="en-US" sz="2000" dirty="0"/>
          </a:p>
          <a:p>
            <a:pPr lvl="0"/>
            <a:endParaRPr lang="en-US" sz="1800" dirty="0"/>
          </a:p>
        </p:txBody>
      </p:sp>
      <p:grpSp>
        <p:nvGrpSpPr>
          <p:cNvPr id="16" name="Google Shape;202;p10"/>
          <p:cNvGrpSpPr/>
          <p:nvPr/>
        </p:nvGrpSpPr>
        <p:grpSpPr>
          <a:xfrm>
            <a:off x="652478" y="1036217"/>
            <a:ext cx="4833993" cy="1131127"/>
            <a:chOff x="1104407" y="1645330"/>
            <a:chExt cx="4833993" cy="1131127"/>
          </a:xfrm>
        </p:grpSpPr>
        <p:sp>
          <p:nvSpPr>
            <p:cNvPr id="17" name="Google Shape;203;p10"/>
            <p:cNvSpPr/>
            <p:nvPr/>
          </p:nvSpPr>
          <p:spPr>
            <a:xfrm>
              <a:off x="1104407" y="1645330"/>
              <a:ext cx="344384" cy="344384"/>
            </a:xfrm>
            <a:prstGeom prst="ellipse">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 name="Google Shape;204;p10"/>
            <p:cNvSpPr txBox="1"/>
            <p:nvPr/>
          </p:nvSpPr>
          <p:spPr>
            <a:xfrm>
              <a:off x="1584787" y="2068611"/>
              <a:ext cx="4353613"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4000" b="1" dirty="0" smtClean="0">
                  <a:solidFill>
                    <a:schemeClr val="dk1"/>
                  </a:solidFill>
                  <a:latin typeface="Montserrat SemiBold"/>
                  <a:ea typeface="Montserrat SemiBold"/>
                  <a:cs typeface="Montserrat SemiBold"/>
                  <a:sym typeface="Montserrat SemiBold"/>
                </a:rPr>
                <a:t>BOOK TRAILER</a:t>
              </a:r>
              <a:endParaRPr sz="4000" dirty="0"/>
            </a:p>
          </p:txBody>
        </p:sp>
      </p:grpSp>
      <p:sp>
        <p:nvSpPr>
          <p:cNvPr id="13" name="Google Shape;142;p4"/>
          <p:cNvSpPr txBox="1"/>
          <p:nvPr/>
        </p:nvSpPr>
        <p:spPr>
          <a:xfrm>
            <a:off x="215753" y="154996"/>
            <a:ext cx="2398816"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00" dirty="0">
                <a:solidFill>
                  <a:schemeClr val="dk1"/>
                </a:solidFill>
                <a:latin typeface="Montserrat Medium"/>
                <a:ea typeface="Montserrat Medium"/>
                <a:cs typeface="Montserrat Medium"/>
                <a:sym typeface="Montserrat Medium"/>
              </a:rPr>
              <a:t>ECVET </a:t>
            </a:r>
            <a:r>
              <a:rPr lang="es-ES" sz="1000" dirty="0" err="1">
                <a:solidFill>
                  <a:schemeClr val="dk1"/>
                </a:solidFill>
                <a:latin typeface="Montserrat Medium"/>
                <a:ea typeface="Montserrat Medium"/>
                <a:cs typeface="Montserrat Medium"/>
                <a:sym typeface="Montserrat Medium"/>
              </a:rPr>
              <a:t>for</a:t>
            </a:r>
            <a:r>
              <a:rPr lang="es-ES" sz="1000" dirty="0">
                <a:solidFill>
                  <a:schemeClr val="dk1"/>
                </a:solidFill>
                <a:latin typeface="Montserrat Medium"/>
                <a:ea typeface="Montserrat Medium"/>
                <a:cs typeface="Montserrat Medium"/>
                <a:sym typeface="Montserrat Medium"/>
              </a:rPr>
              <a:t> Digital Publishing</a:t>
            </a:r>
            <a:endParaRPr dirty="0"/>
          </a:p>
        </p:txBody>
      </p:sp>
      <p:sp>
        <p:nvSpPr>
          <p:cNvPr id="20" name="Google Shape;142;p4"/>
          <p:cNvSpPr txBox="1"/>
          <p:nvPr/>
        </p:nvSpPr>
        <p:spPr>
          <a:xfrm>
            <a:off x="215753" y="314497"/>
            <a:ext cx="3314739" cy="261570"/>
          </a:xfrm>
          <a:prstGeom prst="rect">
            <a:avLst/>
          </a:prstGeom>
          <a:noFill/>
          <a:ln>
            <a:noFill/>
          </a:ln>
        </p:spPr>
        <p:txBody>
          <a:bodyPr spcFirstLastPara="1" wrap="square" lIns="91425" tIns="45700" rIns="91425" bIns="45700" anchor="t" anchorCtr="0">
            <a:spAutoFit/>
          </a:bodyPr>
          <a:lstStyle/>
          <a:p>
            <a:pPr lvl="0"/>
            <a:r>
              <a:rPr lang="es-ES" sz="1100" b="1" dirty="0"/>
              <a:t>MARKETING &amp; </a:t>
            </a:r>
            <a:r>
              <a:rPr lang="es-ES" sz="1100" b="1" dirty="0" smtClean="0"/>
              <a:t>DISTRIBUTION</a:t>
            </a:r>
            <a:endParaRPr sz="1100" b="1" dirty="0"/>
          </a:p>
        </p:txBody>
      </p:sp>
      <p:pic>
        <p:nvPicPr>
          <p:cNvPr id="2" name="Imagen 1"/>
          <p:cNvPicPr>
            <a:picLocks noChangeAspect="1"/>
          </p:cNvPicPr>
          <p:nvPr/>
        </p:nvPicPr>
        <p:blipFill>
          <a:blip r:embed="rId3"/>
          <a:stretch>
            <a:fillRect/>
          </a:stretch>
        </p:blipFill>
        <p:spPr>
          <a:xfrm>
            <a:off x="5843504" y="576067"/>
            <a:ext cx="6209601" cy="3780657"/>
          </a:xfrm>
          <a:prstGeom prst="rect">
            <a:avLst/>
          </a:prstGeom>
        </p:spPr>
      </p:pic>
      <p:sp>
        <p:nvSpPr>
          <p:cNvPr id="21" name="Google Shape;205;p10">
            <a:hlinkClick r:id="rId4"/>
          </p:cNvPr>
          <p:cNvSpPr txBox="1"/>
          <p:nvPr/>
        </p:nvSpPr>
        <p:spPr>
          <a:xfrm>
            <a:off x="1166498" y="5184139"/>
            <a:ext cx="4727988" cy="984845"/>
          </a:xfrm>
          <a:prstGeom prst="rect">
            <a:avLst/>
          </a:prstGeom>
          <a:noFill/>
          <a:ln>
            <a:noFill/>
          </a:ln>
        </p:spPr>
        <p:txBody>
          <a:bodyPr spcFirstLastPara="1" wrap="square" lIns="91425" tIns="45700" rIns="91425" bIns="45700" anchor="t" anchorCtr="0">
            <a:spAutoFit/>
          </a:bodyPr>
          <a:lstStyle/>
          <a:p>
            <a:pPr lvl="0" algn="just"/>
            <a:r>
              <a:rPr lang="en-US" sz="2000" b="1" i="1" dirty="0" err="1" smtClean="0">
                <a:solidFill>
                  <a:srgbClr val="DC0531"/>
                </a:solidFill>
              </a:rPr>
              <a:t>Everless</a:t>
            </a:r>
            <a:r>
              <a:rPr lang="en-US" sz="2000" b="1" dirty="0" smtClean="0">
                <a:solidFill>
                  <a:srgbClr val="DC0531"/>
                </a:solidFill>
              </a:rPr>
              <a:t> by Sarah Holland </a:t>
            </a:r>
          </a:p>
          <a:p>
            <a:pPr lvl="0" algn="just"/>
            <a:r>
              <a:rPr lang="en-US" sz="2000" b="1" dirty="0" smtClean="0">
                <a:solidFill>
                  <a:srgbClr val="DC0531"/>
                </a:solidFill>
                <a:hlinkClick r:id="rId4"/>
              </a:rPr>
              <a:t>Book Trailer</a:t>
            </a:r>
            <a:endParaRPr lang="en-US" sz="2000" b="1" dirty="0">
              <a:solidFill>
                <a:srgbClr val="DC0531"/>
              </a:solidFill>
            </a:endParaRPr>
          </a:p>
          <a:p>
            <a:pPr lvl="0"/>
            <a:endParaRPr lang="en-US" sz="1800" b="1" dirty="0"/>
          </a:p>
        </p:txBody>
      </p:sp>
    </p:spTree>
    <p:extLst>
      <p:ext uri="{BB962C8B-B14F-4D97-AF65-F5344CB8AC3E}">
        <p14:creationId xmlns:p14="http://schemas.microsoft.com/office/powerpoint/2010/main" val="39237823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509" y="-1332346"/>
            <a:ext cx="12524509" cy="8349673"/>
          </a:xfrm>
          <a:prstGeom prst="rect">
            <a:avLst/>
          </a:prstGeom>
        </p:spPr>
      </p:pic>
    </p:spTree>
    <p:extLst>
      <p:ext uri="{BB962C8B-B14F-4D97-AF65-F5344CB8AC3E}">
        <p14:creationId xmlns:p14="http://schemas.microsoft.com/office/powerpoint/2010/main" val="20058839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1" name="Google Shape;159;p6"/>
          <p:cNvSpPr/>
          <p:nvPr/>
        </p:nvSpPr>
        <p:spPr>
          <a:xfrm>
            <a:off x="6884377" y="1"/>
            <a:ext cx="3741068" cy="2256312"/>
          </a:xfrm>
          <a:prstGeom prst="rect">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9" name="Google Shape;159;p6"/>
          <p:cNvSpPr/>
          <p:nvPr/>
        </p:nvSpPr>
        <p:spPr>
          <a:xfrm>
            <a:off x="0" y="949569"/>
            <a:ext cx="6312877" cy="4682303"/>
          </a:xfrm>
          <a:prstGeom prst="rect">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1" name="Google Shape;161;p6"/>
          <p:cNvSpPr txBox="1"/>
          <p:nvPr/>
        </p:nvSpPr>
        <p:spPr>
          <a:xfrm>
            <a:off x="6952488" y="866442"/>
            <a:ext cx="3541815"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1" dirty="0" smtClean="0">
                <a:solidFill>
                  <a:schemeClr val="dk1"/>
                </a:solidFill>
                <a:latin typeface="Montserrat SemiBold"/>
                <a:ea typeface="Montserrat SemiBold"/>
                <a:cs typeface="Montserrat SemiBold"/>
                <a:sym typeface="Montserrat SemiBold"/>
              </a:rPr>
              <a:t>MAIL TO YOUR SUBSCRIBERS</a:t>
            </a:r>
            <a:endParaRPr dirty="0"/>
          </a:p>
        </p:txBody>
      </p:sp>
      <p:sp>
        <p:nvSpPr>
          <p:cNvPr id="162" name="Google Shape;162;p6"/>
          <p:cNvSpPr txBox="1"/>
          <p:nvPr/>
        </p:nvSpPr>
        <p:spPr>
          <a:xfrm>
            <a:off x="6750040" y="2492591"/>
            <a:ext cx="4777838" cy="3139281"/>
          </a:xfrm>
          <a:prstGeom prst="rect">
            <a:avLst/>
          </a:prstGeom>
          <a:noFill/>
          <a:ln>
            <a:noFill/>
          </a:ln>
        </p:spPr>
        <p:txBody>
          <a:bodyPr spcFirstLastPara="1" wrap="square" lIns="91425" tIns="45700" rIns="91425" bIns="45700" anchor="t" anchorCtr="0">
            <a:spAutoFit/>
          </a:bodyPr>
          <a:lstStyle/>
          <a:p>
            <a:pPr lvl="0" algn="just"/>
            <a:r>
              <a:rPr lang="en-US" sz="1800" dirty="0"/>
              <a:t>Email marketing allows you to </a:t>
            </a:r>
            <a:r>
              <a:rPr lang="en-US" sz="1800" dirty="0" smtClean="0"/>
              <a:t>get a personal conversation </a:t>
            </a:r>
            <a:r>
              <a:rPr lang="en-US" sz="1800" dirty="0"/>
              <a:t>with your subscribers. It is personal, cost-effective, and </a:t>
            </a:r>
            <a:r>
              <a:rPr lang="en-US" sz="1800" dirty="0" smtClean="0"/>
              <a:t>very </a:t>
            </a:r>
            <a:r>
              <a:rPr lang="en-US" sz="1800" dirty="0"/>
              <a:t>effective </a:t>
            </a:r>
            <a:r>
              <a:rPr lang="en-US" sz="1800" dirty="0" smtClean="0"/>
              <a:t>regarding segmentation</a:t>
            </a:r>
            <a:r>
              <a:rPr lang="en-US" sz="1800" dirty="0"/>
              <a:t>. </a:t>
            </a:r>
          </a:p>
          <a:p>
            <a:pPr lvl="0" algn="just"/>
            <a:endParaRPr lang="en-US" sz="1800" dirty="0"/>
          </a:p>
          <a:p>
            <a:pPr lvl="0" algn="just"/>
            <a:r>
              <a:rPr lang="en-US" sz="1800" dirty="0"/>
              <a:t>Promote your </a:t>
            </a:r>
            <a:r>
              <a:rPr lang="en-US" sz="1800" dirty="0" smtClean="0"/>
              <a:t>e-book by sending an email encouraging people </a:t>
            </a:r>
            <a:r>
              <a:rPr lang="en-US" sz="1800" dirty="0"/>
              <a:t>to sign up for a copy</a:t>
            </a:r>
            <a:r>
              <a:rPr lang="en-US" sz="1800" dirty="0" smtClean="0"/>
              <a:t>.</a:t>
            </a:r>
          </a:p>
          <a:p>
            <a:pPr lvl="0" algn="just"/>
            <a:endParaRPr lang="en-US" sz="1800" dirty="0"/>
          </a:p>
          <a:p>
            <a:pPr lvl="0" algn="just"/>
            <a:r>
              <a:rPr lang="en-US" sz="1800" dirty="0" smtClean="0"/>
              <a:t>You </a:t>
            </a:r>
            <a:r>
              <a:rPr lang="en-US" sz="1800" dirty="0"/>
              <a:t>can </a:t>
            </a:r>
            <a:r>
              <a:rPr lang="en-US" sz="1800" dirty="0" smtClean="0"/>
              <a:t>set up emails </a:t>
            </a:r>
            <a:r>
              <a:rPr lang="en-US" sz="1800" dirty="0"/>
              <a:t>when a person </a:t>
            </a:r>
            <a:r>
              <a:rPr lang="en-US" sz="1800" dirty="0" smtClean="0"/>
              <a:t>perform some action like </a:t>
            </a:r>
            <a:r>
              <a:rPr lang="en-US" sz="1800" dirty="0"/>
              <a:t>download an excerpt of your </a:t>
            </a:r>
            <a:r>
              <a:rPr lang="en-US" sz="1800" dirty="0" smtClean="0"/>
              <a:t>book.</a:t>
            </a:r>
            <a:endParaRPr sz="1800" dirty="0"/>
          </a:p>
        </p:txBody>
      </p:sp>
      <p:grpSp>
        <p:nvGrpSpPr>
          <p:cNvPr id="163" name="Google Shape;163;p6"/>
          <p:cNvGrpSpPr/>
          <p:nvPr/>
        </p:nvGrpSpPr>
        <p:grpSpPr>
          <a:xfrm>
            <a:off x="11720945" y="5631872"/>
            <a:ext cx="942109" cy="920337"/>
            <a:chOff x="11720945" y="5631872"/>
            <a:chExt cx="942109" cy="920337"/>
          </a:xfrm>
        </p:grpSpPr>
        <p:sp>
          <p:nvSpPr>
            <p:cNvPr id="164" name="Google Shape;164;p6"/>
            <p:cNvSpPr/>
            <p:nvPr/>
          </p:nvSpPr>
          <p:spPr>
            <a:xfrm>
              <a:off x="11720945" y="5631872"/>
              <a:ext cx="942109" cy="920337"/>
            </a:xfrm>
            <a:prstGeom prst="ellipse">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5" name="Google Shape;165;p6"/>
            <p:cNvSpPr txBox="1"/>
            <p:nvPr/>
          </p:nvSpPr>
          <p:spPr>
            <a:xfrm>
              <a:off x="11847613" y="5861207"/>
              <a:ext cx="575918"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400" dirty="0" smtClean="0">
                  <a:solidFill>
                    <a:schemeClr val="lt1"/>
                  </a:solidFill>
                  <a:latin typeface="Montserrat"/>
                  <a:sym typeface="Montserrat"/>
                </a:rPr>
                <a:t>11</a:t>
              </a:r>
              <a:endParaRPr dirty="0"/>
            </a:p>
          </p:txBody>
        </p:sp>
      </p:grpSp>
      <p:sp>
        <p:nvSpPr>
          <p:cNvPr id="166" name="Google Shape;166;p6"/>
          <p:cNvSpPr txBox="1"/>
          <p:nvPr/>
        </p:nvSpPr>
        <p:spPr>
          <a:xfrm>
            <a:off x="215753" y="182828"/>
            <a:ext cx="2398816"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00" dirty="0">
                <a:solidFill>
                  <a:schemeClr val="dk1"/>
                </a:solidFill>
                <a:latin typeface="Montserrat Medium"/>
                <a:ea typeface="Montserrat Medium"/>
                <a:cs typeface="Montserrat Medium"/>
                <a:sym typeface="Montserrat Medium"/>
              </a:rPr>
              <a:t>ECVET </a:t>
            </a:r>
            <a:r>
              <a:rPr lang="es-ES" sz="1000" dirty="0" err="1">
                <a:solidFill>
                  <a:schemeClr val="dk1"/>
                </a:solidFill>
                <a:latin typeface="Montserrat Medium"/>
                <a:ea typeface="Montserrat Medium"/>
                <a:cs typeface="Montserrat Medium"/>
                <a:sym typeface="Montserrat Medium"/>
              </a:rPr>
              <a:t>for</a:t>
            </a:r>
            <a:r>
              <a:rPr lang="es-ES" sz="1000" dirty="0">
                <a:solidFill>
                  <a:schemeClr val="dk1"/>
                </a:solidFill>
                <a:latin typeface="Montserrat Medium"/>
                <a:ea typeface="Montserrat Medium"/>
                <a:cs typeface="Montserrat Medium"/>
                <a:sym typeface="Montserrat Medium"/>
              </a:rPr>
              <a:t> Digital Publishing</a:t>
            </a:r>
            <a:endParaRPr dirty="0"/>
          </a:p>
        </p:txBody>
      </p:sp>
      <p:sp>
        <p:nvSpPr>
          <p:cNvPr id="13" name="Google Shape;172;p7"/>
          <p:cNvSpPr txBox="1"/>
          <p:nvPr/>
        </p:nvSpPr>
        <p:spPr>
          <a:xfrm>
            <a:off x="5904662" y="105883"/>
            <a:ext cx="816429" cy="646331"/>
          </a:xfrm>
          <a:prstGeom prst="rect">
            <a:avLst/>
          </a:prstGeom>
          <a:solidFill>
            <a:srgbClr val="DC053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3600" b="1" dirty="0" smtClean="0">
                <a:solidFill>
                  <a:schemeClr val="lt1"/>
                </a:solidFill>
                <a:latin typeface="Montserrat"/>
                <a:ea typeface="Montserrat"/>
                <a:cs typeface="Montserrat"/>
                <a:sym typeface="Montserrat"/>
              </a:rPr>
              <a:t>03</a:t>
            </a:r>
            <a:endParaRPr dirty="0"/>
          </a:p>
        </p:txBody>
      </p:sp>
      <p:sp>
        <p:nvSpPr>
          <p:cNvPr id="14" name="Google Shape;142;p4"/>
          <p:cNvSpPr txBox="1"/>
          <p:nvPr/>
        </p:nvSpPr>
        <p:spPr>
          <a:xfrm>
            <a:off x="215753" y="356695"/>
            <a:ext cx="3314739" cy="261570"/>
          </a:xfrm>
          <a:prstGeom prst="rect">
            <a:avLst/>
          </a:prstGeom>
          <a:noFill/>
          <a:ln>
            <a:noFill/>
          </a:ln>
        </p:spPr>
        <p:txBody>
          <a:bodyPr spcFirstLastPara="1" wrap="square" lIns="91425" tIns="45700" rIns="91425" bIns="45700" anchor="t" anchorCtr="0">
            <a:spAutoFit/>
          </a:bodyPr>
          <a:lstStyle/>
          <a:p>
            <a:pPr lvl="0"/>
            <a:r>
              <a:rPr lang="es-ES" sz="1100" b="1" dirty="0"/>
              <a:t>MARKETING &amp; </a:t>
            </a:r>
            <a:r>
              <a:rPr lang="es-ES" sz="1100" b="1" dirty="0" smtClean="0"/>
              <a:t>DISTRIBUTION</a:t>
            </a:r>
            <a:endParaRPr sz="1100" b="1" dirty="0"/>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757" y="1383409"/>
            <a:ext cx="5723362" cy="3814621"/>
          </a:xfrm>
          <a:prstGeom prst="rect">
            <a:avLst/>
          </a:prstGeom>
        </p:spPr>
      </p:pic>
    </p:spTree>
    <p:extLst>
      <p:ext uri="{BB962C8B-B14F-4D97-AF65-F5344CB8AC3E}">
        <p14:creationId xmlns:p14="http://schemas.microsoft.com/office/powerpoint/2010/main" val="34906135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14" name="Google Shape;159;p6"/>
          <p:cNvSpPr/>
          <p:nvPr/>
        </p:nvSpPr>
        <p:spPr>
          <a:xfrm>
            <a:off x="5704610" y="-317"/>
            <a:ext cx="6487390" cy="4364499"/>
          </a:xfrm>
          <a:prstGeom prst="rect">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06" name="Google Shape;206;p10"/>
          <p:cNvGrpSpPr/>
          <p:nvPr/>
        </p:nvGrpSpPr>
        <p:grpSpPr>
          <a:xfrm>
            <a:off x="11720945" y="5631872"/>
            <a:ext cx="942109" cy="920337"/>
            <a:chOff x="11720945" y="5631872"/>
            <a:chExt cx="942109" cy="920337"/>
          </a:xfrm>
        </p:grpSpPr>
        <p:sp>
          <p:nvSpPr>
            <p:cNvPr id="207" name="Google Shape;207;p10"/>
            <p:cNvSpPr/>
            <p:nvPr/>
          </p:nvSpPr>
          <p:spPr>
            <a:xfrm>
              <a:off x="11720945" y="5631872"/>
              <a:ext cx="942109" cy="920337"/>
            </a:xfrm>
            <a:prstGeom prst="ellipse">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8" name="Google Shape;208;p10"/>
            <p:cNvSpPr txBox="1"/>
            <p:nvPr/>
          </p:nvSpPr>
          <p:spPr>
            <a:xfrm>
              <a:off x="11847613" y="5861207"/>
              <a:ext cx="527960"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400" dirty="0" smtClean="0">
                  <a:solidFill>
                    <a:schemeClr val="lt1"/>
                  </a:solidFill>
                  <a:latin typeface="Montserrat"/>
                  <a:sym typeface="Montserrat"/>
                </a:rPr>
                <a:t>12</a:t>
              </a:r>
              <a:endParaRPr dirty="0"/>
            </a:p>
          </p:txBody>
        </p:sp>
      </p:grpSp>
      <p:sp>
        <p:nvSpPr>
          <p:cNvPr id="15" name="Google Shape;205;p10"/>
          <p:cNvSpPr txBox="1"/>
          <p:nvPr/>
        </p:nvSpPr>
        <p:spPr>
          <a:xfrm>
            <a:off x="1132858" y="2669058"/>
            <a:ext cx="4169696" cy="2862282"/>
          </a:xfrm>
          <a:prstGeom prst="rect">
            <a:avLst/>
          </a:prstGeom>
          <a:noFill/>
          <a:ln>
            <a:noFill/>
          </a:ln>
        </p:spPr>
        <p:txBody>
          <a:bodyPr spcFirstLastPara="1" wrap="square" lIns="91425" tIns="45700" rIns="91425" bIns="45700" anchor="t" anchorCtr="0">
            <a:spAutoFit/>
          </a:bodyPr>
          <a:lstStyle/>
          <a:p>
            <a:pPr lvl="0" algn="just"/>
            <a:r>
              <a:rPr lang="en-US" sz="2000" dirty="0" err="1" smtClean="0"/>
              <a:t>Convertkit</a:t>
            </a:r>
            <a:r>
              <a:rPr lang="en-US" sz="2000" dirty="0" smtClean="0"/>
              <a:t> is a tool that offers email marketing focused on creators.</a:t>
            </a:r>
          </a:p>
          <a:p>
            <a:pPr lvl="0" algn="just"/>
            <a:endParaRPr lang="en-US" sz="2000" dirty="0"/>
          </a:p>
          <a:p>
            <a:pPr lvl="0" algn="just"/>
            <a:r>
              <a:rPr lang="en-US" sz="2000" dirty="0" smtClean="0"/>
              <a:t>Tips for your emails:</a:t>
            </a:r>
            <a:endParaRPr lang="en-US" sz="2000" dirty="0"/>
          </a:p>
          <a:p>
            <a:pPr marL="342900" lvl="0" indent="-342900" algn="just">
              <a:buFont typeface="Arial" panose="020B0604020202020204" pitchFamily="34" charset="0"/>
              <a:buChar char="•"/>
            </a:pPr>
            <a:r>
              <a:rPr lang="en-US" sz="2000" dirty="0" smtClean="0"/>
              <a:t>Pick a good subject</a:t>
            </a:r>
            <a:endParaRPr lang="en-US" sz="2000" dirty="0"/>
          </a:p>
          <a:p>
            <a:pPr marL="342900" lvl="0" indent="-342900" algn="just">
              <a:buFont typeface="Arial" panose="020B0604020202020204" pitchFamily="34" charset="0"/>
              <a:buChar char="•"/>
            </a:pPr>
            <a:r>
              <a:rPr lang="en-US" sz="2000" dirty="0" err="1"/>
              <a:t>Personalise</a:t>
            </a:r>
            <a:r>
              <a:rPr lang="en-US" sz="2000" dirty="0"/>
              <a:t> the </a:t>
            </a:r>
            <a:r>
              <a:rPr lang="en-US" sz="2000" dirty="0" smtClean="0"/>
              <a:t>emails (with names)</a:t>
            </a:r>
            <a:endParaRPr lang="en-US" sz="2000" dirty="0"/>
          </a:p>
          <a:p>
            <a:pPr marL="342900" lvl="0" indent="-342900" algn="just">
              <a:buFont typeface="Arial" panose="020B0604020202020204" pitchFamily="34" charset="0"/>
              <a:buChar char="•"/>
            </a:pPr>
            <a:r>
              <a:rPr lang="en-US" sz="2000" dirty="0"/>
              <a:t>Add </a:t>
            </a:r>
            <a:r>
              <a:rPr lang="en-US" sz="2000" dirty="0" smtClean="0"/>
              <a:t>Call to action</a:t>
            </a:r>
          </a:p>
          <a:p>
            <a:pPr marL="342900" lvl="0" indent="-342900" algn="just">
              <a:buFont typeface="Arial" panose="020B0604020202020204" pitchFamily="34" charset="0"/>
              <a:buChar char="•"/>
            </a:pPr>
            <a:r>
              <a:rPr lang="en-US" sz="2000" dirty="0" smtClean="0"/>
              <a:t>Include </a:t>
            </a:r>
            <a:r>
              <a:rPr lang="en-US" sz="2000" dirty="0"/>
              <a:t>rich </a:t>
            </a:r>
            <a:r>
              <a:rPr lang="en-US" sz="2000" dirty="0" smtClean="0"/>
              <a:t>media</a:t>
            </a:r>
            <a:endParaRPr lang="en-US" sz="1800" dirty="0"/>
          </a:p>
        </p:txBody>
      </p:sp>
      <p:grpSp>
        <p:nvGrpSpPr>
          <p:cNvPr id="16" name="Google Shape;202;p10"/>
          <p:cNvGrpSpPr/>
          <p:nvPr/>
        </p:nvGrpSpPr>
        <p:grpSpPr>
          <a:xfrm>
            <a:off x="652478" y="1036217"/>
            <a:ext cx="4833993" cy="1131127"/>
            <a:chOff x="1104407" y="1645330"/>
            <a:chExt cx="4833993" cy="1131127"/>
          </a:xfrm>
        </p:grpSpPr>
        <p:sp>
          <p:nvSpPr>
            <p:cNvPr id="17" name="Google Shape;203;p10"/>
            <p:cNvSpPr/>
            <p:nvPr/>
          </p:nvSpPr>
          <p:spPr>
            <a:xfrm>
              <a:off x="1104407" y="1645330"/>
              <a:ext cx="344384" cy="344384"/>
            </a:xfrm>
            <a:prstGeom prst="ellipse">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 name="Google Shape;204;p10"/>
            <p:cNvSpPr txBox="1"/>
            <p:nvPr/>
          </p:nvSpPr>
          <p:spPr>
            <a:xfrm>
              <a:off x="1584787" y="2068611"/>
              <a:ext cx="4353613"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4000" b="1" dirty="0" smtClean="0">
                  <a:solidFill>
                    <a:schemeClr val="dk1"/>
                  </a:solidFill>
                  <a:latin typeface="Montserrat SemiBold"/>
                  <a:ea typeface="Montserrat SemiBold"/>
                  <a:cs typeface="Montserrat SemiBold"/>
                  <a:sym typeface="Montserrat SemiBold"/>
                </a:rPr>
                <a:t>CONVERTKIT</a:t>
              </a:r>
              <a:endParaRPr sz="4000" dirty="0"/>
            </a:p>
          </p:txBody>
        </p:sp>
      </p:grpSp>
      <p:sp>
        <p:nvSpPr>
          <p:cNvPr id="13" name="Google Shape;142;p4"/>
          <p:cNvSpPr txBox="1"/>
          <p:nvPr/>
        </p:nvSpPr>
        <p:spPr>
          <a:xfrm>
            <a:off x="215753" y="154996"/>
            <a:ext cx="2398816"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00" dirty="0">
                <a:solidFill>
                  <a:schemeClr val="dk1"/>
                </a:solidFill>
                <a:latin typeface="Montserrat Medium"/>
                <a:ea typeface="Montserrat Medium"/>
                <a:cs typeface="Montserrat Medium"/>
                <a:sym typeface="Montserrat Medium"/>
              </a:rPr>
              <a:t>ECVET </a:t>
            </a:r>
            <a:r>
              <a:rPr lang="es-ES" sz="1000" dirty="0" err="1">
                <a:solidFill>
                  <a:schemeClr val="dk1"/>
                </a:solidFill>
                <a:latin typeface="Montserrat Medium"/>
                <a:ea typeface="Montserrat Medium"/>
                <a:cs typeface="Montserrat Medium"/>
                <a:sym typeface="Montserrat Medium"/>
              </a:rPr>
              <a:t>for</a:t>
            </a:r>
            <a:r>
              <a:rPr lang="es-ES" sz="1000" dirty="0">
                <a:solidFill>
                  <a:schemeClr val="dk1"/>
                </a:solidFill>
                <a:latin typeface="Montserrat Medium"/>
                <a:ea typeface="Montserrat Medium"/>
                <a:cs typeface="Montserrat Medium"/>
                <a:sym typeface="Montserrat Medium"/>
              </a:rPr>
              <a:t> Digital Publishing</a:t>
            </a:r>
            <a:endParaRPr dirty="0"/>
          </a:p>
        </p:txBody>
      </p:sp>
      <p:sp>
        <p:nvSpPr>
          <p:cNvPr id="20" name="Google Shape;142;p4"/>
          <p:cNvSpPr txBox="1"/>
          <p:nvPr/>
        </p:nvSpPr>
        <p:spPr>
          <a:xfrm>
            <a:off x="215753" y="314497"/>
            <a:ext cx="3314739" cy="261570"/>
          </a:xfrm>
          <a:prstGeom prst="rect">
            <a:avLst/>
          </a:prstGeom>
          <a:noFill/>
          <a:ln>
            <a:noFill/>
          </a:ln>
        </p:spPr>
        <p:txBody>
          <a:bodyPr spcFirstLastPara="1" wrap="square" lIns="91425" tIns="45700" rIns="91425" bIns="45700" anchor="t" anchorCtr="0">
            <a:spAutoFit/>
          </a:bodyPr>
          <a:lstStyle/>
          <a:p>
            <a:pPr lvl="0"/>
            <a:r>
              <a:rPr lang="es-ES" sz="1100" b="1" dirty="0"/>
              <a:t>MARKETING &amp; </a:t>
            </a:r>
            <a:r>
              <a:rPr lang="es-ES" sz="1100" b="1" dirty="0" smtClean="0"/>
              <a:t>DISTRIBUTION</a:t>
            </a:r>
            <a:endParaRPr sz="1100" b="1" dirty="0"/>
          </a:p>
        </p:txBody>
      </p:sp>
      <p:sp>
        <p:nvSpPr>
          <p:cNvPr id="21" name="Google Shape;205;p10">
            <a:hlinkClick r:id="rId3"/>
          </p:cNvPr>
          <p:cNvSpPr txBox="1"/>
          <p:nvPr/>
        </p:nvSpPr>
        <p:spPr>
          <a:xfrm>
            <a:off x="5704610" y="5058246"/>
            <a:ext cx="4727988" cy="677068"/>
          </a:xfrm>
          <a:prstGeom prst="rect">
            <a:avLst/>
          </a:prstGeom>
          <a:noFill/>
          <a:ln>
            <a:noFill/>
          </a:ln>
        </p:spPr>
        <p:txBody>
          <a:bodyPr spcFirstLastPara="1" wrap="square" lIns="91425" tIns="45700" rIns="91425" bIns="45700" anchor="t" anchorCtr="0">
            <a:spAutoFit/>
          </a:bodyPr>
          <a:lstStyle/>
          <a:p>
            <a:pPr lvl="0" algn="just"/>
            <a:r>
              <a:rPr lang="en-US" sz="2000" b="1" i="1" dirty="0" err="1" smtClean="0">
                <a:solidFill>
                  <a:srgbClr val="DC0531"/>
                </a:solidFill>
              </a:rPr>
              <a:t>Convertkit</a:t>
            </a:r>
            <a:r>
              <a:rPr lang="en-US" sz="2000" b="1" i="1" dirty="0" smtClean="0">
                <a:solidFill>
                  <a:srgbClr val="DC0531"/>
                </a:solidFill>
              </a:rPr>
              <a:t> </a:t>
            </a:r>
            <a:r>
              <a:rPr lang="en-US" sz="2000" b="1" dirty="0" smtClean="0">
                <a:solidFill>
                  <a:srgbClr val="DC0531"/>
                </a:solidFill>
                <a:hlinkClick r:id="rId4"/>
              </a:rPr>
              <a:t>here</a:t>
            </a:r>
            <a:r>
              <a:rPr lang="en-US" sz="2000" b="1" i="1" dirty="0" smtClean="0">
                <a:solidFill>
                  <a:srgbClr val="DC0531"/>
                </a:solidFill>
              </a:rPr>
              <a:t> </a:t>
            </a:r>
            <a:endParaRPr lang="en-US" sz="2000" b="1" dirty="0">
              <a:solidFill>
                <a:srgbClr val="DC0531"/>
              </a:solidFill>
            </a:endParaRPr>
          </a:p>
          <a:p>
            <a:pPr lvl="0"/>
            <a:endParaRPr lang="en-US" sz="1800" b="1" dirty="0"/>
          </a:p>
        </p:txBody>
      </p:sp>
      <p:pic>
        <p:nvPicPr>
          <p:cNvPr id="3" name="Imagen 2"/>
          <p:cNvPicPr>
            <a:picLocks noChangeAspect="1"/>
          </p:cNvPicPr>
          <p:nvPr/>
        </p:nvPicPr>
        <p:blipFill>
          <a:blip r:embed="rId5"/>
          <a:stretch>
            <a:fillRect/>
          </a:stretch>
        </p:blipFill>
        <p:spPr>
          <a:xfrm>
            <a:off x="6062205" y="693747"/>
            <a:ext cx="5772200" cy="2947194"/>
          </a:xfrm>
          <a:prstGeom prst="rect">
            <a:avLst/>
          </a:prstGeom>
        </p:spPr>
      </p:pic>
    </p:spTree>
    <p:extLst>
      <p:ext uri="{BB962C8B-B14F-4D97-AF65-F5344CB8AC3E}">
        <p14:creationId xmlns:p14="http://schemas.microsoft.com/office/powerpoint/2010/main" val="2912280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1" name="Google Shape;159;p6"/>
          <p:cNvSpPr/>
          <p:nvPr/>
        </p:nvSpPr>
        <p:spPr>
          <a:xfrm>
            <a:off x="6884377" y="1"/>
            <a:ext cx="3984514" cy="2256312"/>
          </a:xfrm>
          <a:prstGeom prst="rect">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9" name="Google Shape;159;p6"/>
          <p:cNvSpPr/>
          <p:nvPr/>
        </p:nvSpPr>
        <p:spPr>
          <a:xfrm>
            <a:off x="0" y="949569"/>
            <a:ext cx="6312877" cy="4682303"/>
          </a:xfrm>
          <a:prstGeom prst="rect">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1" name="Google Shape;161;p6"/>
          <p:cNvSpPr txBox="1"/>
          <p:nvPr/>
        </p:nvSpPr>
        <p:spPr>
          <a:xfrm>
            <a:off x="7105726" y="752214"/>
            <a:ext cx="3541815"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1" dirty="0" smtClean="0">
                <a:solidFill>
                  <a:schemeClr val="dk1"/>
                </a:solidFill>
                <a:latin typeface="Montserrat SemiBold"/>
                <a:ea typeface="Montserrat SemiBold"/>
                <a:cs typeface="Montserrat SemiBold"/>
                <a:sym typeface="Montserrat SemiBold"/>
              </a:rPr>
              <a:t>USE THE POWER OF SOCIAL MEDIA</a:t>
            </a:r>
            <a:endParaRPr dirty="0"/>
          </a:p>
        </p:txBody>
      </p:sp>
      <p:sp>
        <p:nvSpPr>
          <p:cNvPr id="162" name="Google Shape;162;p6"/>
          <p:cNvSpPr txBox="1"/>
          <p:nvPr/>
        </p:nvSpPr>
        <p:spPr>
          <a:xfrm>
            <a:off x="6802430" y="2426126"/>
            <a:ext cx="4430143" cy="3477835"/>
          </a:xfrm>
          <a:prstGeom prst="rect">
            <a:avLst/>
          </a:prstGeom>
          <a:noFill/>
          <a:ln>
            <a:noFill/>
          </a:ln>
        </p:spPr>
        <p:txBody>
          <a:bodyPr spcFirstLastPara="1" wrap="square" lIns="91425" tIns="45700" rIns="91425" bIns="45700" anchor="t" anchorCtr="0">
            <a:spAutoFit/>
          </a:bodyPr>
          <a:lstStyle/>
          <a:p>
            <a:pPr lvl="0" algn="just"/>
            <a:r>
              <a:rPr lang="en-US" sz="2000" dirty="0"/>
              <a:t>One of the best ways to promote an </a:t>
            </a:r>
            <a:r>
              <a:rPr lang="en-US" sz="2000" dirty="0" smtClean="0"/>
              <a:t>e-book </a:t>
            </a:r>
            <a:r>
              <a:rPr lang="en-US" sz="2000" dirty="0"/>
              <a:t>is through social media</a:t>
            </a:r>
            <a:r>
              <a:rPr lang="en-US" sz="2000" dirty="0" smtClean="0"/>
              <a:t>.</a:t>
            </a:r>
          </a:p>
          <a:p>
            <a:pPr lvl="0" algn="just"/>
            <a:endParaRPr lang="en-US" sz="2000" dirty="0"/>
          </a:p>
          <a:p>
            <a:pPr lvl="0" algn="just"/>
            <a:r>
              <a:rPr lang="en-US" sz="2000" dirty="0"/>
              <a:t>Use a mix of social </a:t>
            </a:r>
            <a:r>
              <a:rPr lang="en-US" sz="2000" dirty="0" smtClean="0"/>
              <a:t>channels to promote your book to different audiences will be the most suitable. </a:t>
            </a:r>
          </a:p>
          <a:p>
            <a:pPr lvl="0" algn="just"/>
            <a:endParaRPr lang="en-US" sz="2000" dirty="0"/>
          </a:p>
          <a:p>
            <a:pPr lvl="0" algn="just"/>
            <a:r>
              <a:rPr lang="en-US" sz="2000" dirty="0" smtClean="0"/>
              <a:t>But of course you have to adapt </a:t>
            </a:r>
            <a:r>
              <a:rPr lang="en-US" sz="2000" dirty="0"/>
              <a:t>your strategy to make the best use of each channel </a:t>
            </a:r>
            <a:r>
              <a:rPr lang="en-US" sz="2000" dirty="0" smtClean="0"/>
              <a:t>depending on the kind of book you are promoting.</a:t>
            </a:r>
            <a:endParaRPr sz="2000" dirty="0"/>
          </a:p>
        </p:txBody>
      </p:sp>
      <p:grpSp>
        <p:nvGrpSpPr>
          <p:cNvPr id="163" name="Google Shape;163;p6"/>
          <p:cNvGrpSpPr/>
          <p:nvPr/>
        </p:nvGrpSpPr>
        <p:grpSpPr>
          <a:xfrm>
            <a:off x="11720945" y="5631872"/>
            <a:ext cx="942109" cy="920337"/>
            <a:chOff x="11720945" y="5631872"/>
            <a:chExt cx="942109" cy="920337"/>
          </a:xfrm>
        </p:grpSpPr>
        <p:sp>
          <p:nvSpPr>
            <p:cNvPr id="164" name="Google Shape;164;p6"/>
            <p:cNvSpPr/>
            <p:nvPr/>
          </p:nvSpPr>
          <p:spPr>
            <a:xfrm>
              <a:off x="11720945" y="5631872"/>
              <a:ext cx="942109" cy="920337"/>
            </a:xfrm>
            <a:prstGeom prst="ellipse">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5" name="Google Shape;165;p6"/>
            <p:cNvSpPr txBox="1"/>
            <p:nvPr/>
          </p:nvSpPr>
          <p:spPr>
            <a:xfrm>
              <a:off x="11847612" y="5861207"/>
              <a:ext cx="549541"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400" dirty="0" smtClean="0">
                  <a:solidFill>
                    <a:schemeClr val="lt1"/>
                  </a:solidFill>
                  <a:latin typeface="Montserrat"/>
                  <a:sym typeface="Montserrat"/>
                </a:rPr>
                <a:t>13</a:t>
              </a:r>
              <a:endParaRPr dirty="0"/>
            </a:p>
          </p:txBody>
        </p:sp>
      </p:grpSp>
      <p:sp>
        <p:nvSpPr>
          <p:cNvPr id="166" name="Google Shape;166;p6"/>
          <p:cNvSpPr txBox="1"/>
          <p:nvPr/>
        </p:nvSpPr>
        <p:spPr>
          <a:xfrm>
            <a:off x="215753" y="182828"/>
            <a:ext cx="2398816"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00" dirty="0">
                <a:solidFill>
                  <a:schemeClr val="dk1"/>
                </a:solidFill>
                <a:latin typeface="Montserrat Medium"/>
                <a:ea typeface="Montserrat Medium"/>
                <a:cs typeface="Montserrat Medium"/>
                <a:sym typeface="Montserrat Medium"/>
              </a:rPr>
              <a:t>ECVET </a:t>
            </a:r>
            <a:r>
              <a:rPr lang="es-ES" sz="1000" dirty="0" err="1">
                <a:solidFill>
                  <a:schemeClr val="dk1"/>
                </a:solidFill>
                <a:latin typeface="Montserrat Medium"/>
                <a:ea typeface="Montserrat Medium"/>
                <a:cs typeface="Montserrat Medium"/>
                <a:sym typeface="Montserrat Medium"/>
              </a:rPr>
              <a:t>for</a:t>
            </a:r>
            <a:r>
              <a:rPr lang="es-ES" sz="1000" dirty="0">
                <a:solidFill>
                  <a:schemeClr val="dk1"/>
                </a:solidFill>
                <a:latin typeface="Montserrat Medium"/>
                <a:ea typeface="Montserrat Medium"/>
                <a:cs typeface="Montserrat Medium"/>
                <a:sym typeface="Montserrat Medium"/>
              </a:rPr>
              <a:t> Digital Publishing</a:t>
            </a:r>
            <a:endParaRPr dirty="0"/>
          </a:p>
        </p:txBody>
      </p:sp>
      <p:sp>
        <p:nvSpPr>
          <p:cNvPr id="13" name="Google Shape;172;p7"/>
          <p:cNvSpPr txBox="1"/>
          <p:nvPr/>
        </p:nvSpPr>
        <p:spPr>
          <a:xfrm>
            <a:off x="5904662" y="105883"/>
            <a:ext cx="816429" cy="646331"/>
          </a:xfrm>
          <a:prstGeom prst="rect">
            <a:avLst/>
          </a:prstGeom>
          <a:solidFill>
            <a:srgbClr val="DC053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3600" b="1" dirty="0" smtClean="0">
                <a:solidFill>
                  <a:schemeClr val="lt1"/>
                </a:solidFill>
                <a:latin typeface="Montserrat"/>
                <a:ea typeface="Montserrat"/>
                <a:cs typeface="Montserrat"/>
                <a:sym typeface="Montserrat"/>
              </a:rPr>
              <a:t>04</a:t>
            </a:r>
            <a:endParaRPr dirty="0"/>
          </a:p>
        </p:txBody>
      </p:sp>
      <p:sp>
        <p:nvSpPr>
          <p:cNvPr id="14" name="Google Shape;142;p4"/>
          <p:cNvSpPr txBox="1"/>
          <p:nvPr/>
        </p:nvSpPr>
        <p:spPr>
          <a:xfrm>
            <a:off x="215753" y="387286"/>
            <a:ext cx="3314739" cy="261570"/>
          </a:xfrm>
          <a:prstGeom prst="rect">
            <a:avLst/>
          </a:prstGeom>
          <a:noFill/>
          <a:ln>
            <a:noFill/>
          </a:ln>
        </p:spPr>
        <p:txBody>
          <a:bodyPr spcFirstLastPara="1" wrap="square" lIns="91425" tIns="45700" rIns="91425" bIns="45700" anchor="t" anchorCtr="0">
            <a:spAutoFit/>
          </a:bodyPr>
          <a:lstStyle/>
          <a:p>
            <a:pPr lvl="0"/>
            <a:r>
              <a:rPr lang="es-ES" sz="1100" b="1" dirty="0"/>
              <a:t>MARKETING &amp; </a:t>
            </a:r>
            <a:r>
              <a:rPr lang="es-ES" sz="1100" b="1" dirty="0" smtClean="0"/>
              <a:t>DISTRIBUTION</a:t>
            </a:r>
            <a:endParaRPr sz="1100" b="1" dirty="0"/>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945" y="1272734"/>
            <a:ext cx="5758823" cy="3839611"/>
          </a:xfrm>
          <a:prstGeom prst="rect">
            <a:avLst/>
          </a:prstGeom>
        </p:spPr>
      </p:pic>
    </p:spTree>
    <p:extLst>
      <p:ext uri="{BB962C8B-B14F-4D97-AF65-F5344CB8AC3E}">
        <p14:creationId xmlns:p14="http://schemas.microsoft.com/office/powerpoint/2010/main" val="14956297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14" name="Google Shape;159;p6"/>
          <p:cNvSpPr/>
          <p:nvPr/>
        </p:nvSpPr>
        <p:spPr>
          <a:xfrm>
            <a:off x="11055927" y="0"/>
            <a:ext cx="1136073" cy="6858317"/>
          </a:xfrm>
          <a:prstGeom prst="rect">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06" name="Google Shape;206;p10"/>
          <p:cNvGrpSpPr/>
          <p:nvPr/>
        </p:nvGrpSpPr>
        <p:grpSpPr>
          <a:xfrm>
            <a:off x="11720944" y="5771826"/>
            <a:ext cx="942109" cy="920337"/>
            <a:chOff x="11720944" y="5771826"/>
            <a:chExt cx="942109" cy="920337"/>
          </a:xfrm>
        </p:grpSpPr>
        <p:sp>
          <p:nvSpPr>
            <p:cNvPr id="207" name="Google Shape;207;p10"/>
            <p:cNvSpPr/>
            <p:nvPr/>
          </p:nvSpPr>
          <p:spPr>
            <a:xfrm>
              <a:off x="11720944" y="5771826"/>
              <a:ext cx="942109" cy="920337"/>
            </a:xfrm>
            <a:prstGeom prst="ellipse">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8" name="Google Shape;208;p10"/>
            <p:cNvSpPr txBox="1"/>
            <p:nvPr/>
          </p:nvSpPr>
          <p:spPr>
            <a:xfrm>
              <a:off x="11868869" y="6001182"/>
              <a:ext cx="646257"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400" dirty="0" smtClean="0">
                  <a:solidFill>
                    <a:schemeClr val="lt1"/>
                  </a:solidFill>
                  <a:latin typeface="Montserrat"/>
                  <a:sym typeface="Montserrat"/>
                </a:rPr>
                <a:t>14</a:t>
              </a:r>
              <a:endParaRPr dirty="0"/>
            </a:p>
          </p:txBody>
        </p:sp>
      </p:grpSp>
      <p:sp>
        <p:nvSpPr>
          <p:cNvPr id="18" name="Google Shape;204;p10"/>
          <p:cNvSpPr txBox="1"/>
          <p:nvPr/>
        </p:nvSpPr>
        <p:spPr>
          <a:xfrm>
            <a:off x="507066" y="931998"/>
            <a:ext cx="4033369" cy="15696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3200" b="1" dirty="0" smtClean="0">
                <a:solidFill>
                  <a:schemeClr val="dk1"/>
                </a:solidFill>
                <a:latin typeface="Montserrat SemiBold"/>
                <a:ea typeface="Montserrat SemiBold"/>
                <a:cs typeface="Montserrat SemiBold"/>
                <a:sym typeface="Montserrat SemiBold"/>
              </a:rPr>
              <a:t>Social Media</a:t>
            </a:r>
          </a:p>
          <a:p>
            <a:pPr marL="0" marR="0" lvl="0" indent="0" algn="l" rtl="0">
              <a:spcBef>
                <a:spcPts val="0"/>
              </a:spcBef>
              <a:spcAft>
                <a:spcPts val="0"/>
              </a:spcAft>
              <a:buNone/>
            </a:pPr>
            <a:r>
              <a:rPr lang="es-ES" sz="3200" b="1" dirty="0" smtClean="0">
                <a:solidFill>
                  <a:schemeClr val="dk1"/>
                </a:solidFill>
                <a:latin typeface="Montserrat SemiBold"/>
                <a:ea typeface="Montserrat SemiBold"/>
                <a:cs typeface="Montserrat SemiBold"/>
                <a:sym typeface="Montserrat SemiBold"/>
              </a:rPr>
              <a:t>Marketing </a:t>
            </a:r>
            <a:endParaRPr lang="es-ES" sz="3200" b="1" dirty="0" smtClean="0">
              <a:solidFill>
                <a:schemeClr val="dk1"/>
              </a:solidFill>
              <a:latin typeface="Montserrat SemiBold"/>
              <a:ea typeface="Montserrat SemiBold"/>
              <a:cs typeface="Montserrat SemiBold"/>
              <a:sym typeface="Montserrat SemiBold"/>
            </a:endParaRPr>
          </a:p>
          <a:p>
            <a:pPr marL="0" marR="0" lvl="0" indent="0" algn="l" rtl="0">
              <a:spcBef>
                <a:spcPts val="0"/>
              </a:spcBef>
              <a:spcAft>
                <a:spcPts val="0"/>
              </a:spcAft>
              <a:buNone/>
            </a:pPr>
            <a:r>
              <a:rPr lang="es-ES" sz="3200" b="1" dirty="0" err="1" smtClean="0">
                <a:solidFill>
                  <a:schemeClr val="dk1"/>
                </a:solidFill>
                <a:latin typeface="Montserrat SemiBold"/>
                <a:ea typeface="Montserrat SemiBold"/>
                <a:cs typeface="Montserrat SemiBold"/>
                <a:sym typeface="Montserrat SemiBold"/>
              </a:rPr>
              <a:t>actions</a:t>
            </a:r>
            <a:endParaRPr lang="es-ES" sz="3200" b="1" dirty="0" smtClean="0">
              <a:solidFill>
                <a:schemeClr val="dk1"/>
              </a:solidFill>
              <a:latin typeface="Montserrat SemiBold"/>
              <a:ea typeface="Montserrat SemiBold"/>
              <a:cs typeface="Montserrat SemiBold"/>
              <a:sym typeface="Montserrat SemiBold"/>
            </a:endParaRPr>
          </a:p>
        </p:txBody>
      </p:sp>
      <p:sp>
        <p:nvSpPr>
          <p:cNvPr id="12" name="Google Shape;204;p10"/>
          <p:cNvSpPr txBox="1"/>
          <p:nvPr/>
        </p:nvSpPr>
        <p:spPr>
          <a:xfrm>
            <a:off x="6073929" y="531929"/>
            <a:ext cx="4818702" cy="400069"/>
          </a:xfrm>
          <a:prstGeom prst="rect">
            <a:avLst/>
          </a:prstGeom>
          <a:noFill/>
          <a:ln>
            <a:noFill/>
          </a:ln>
        </p:spPr>
        <p:txBody>
          <a:bodyPr spcFirstLastPara="1" wrap="square" lIns="91425" tIns="45700" rIns="91425" bIns="45700" anchor="t" anchorCtr="0">
            <a:spAutoFit/>
          </a:bodyPr>
          <a:lstStyle/>
          <a:p>
            <a:r>
              <a:rPr lang="en-US" sz="2000" b="1" dirty="0" smtClean="0"/>
              <a:t>Run contests and eBook giveaways</a:t>
            </a:r>
            <a:endParaRPr lang="en-US" sz="2000" b="1" dirty="0"/>
          </a:p>
        </p:txBody>
      </p:sp>
      <p:sp>
        <p:nvSpPr>
          <p:cNvPr id="21" name="Google Shape;166;p6"/>
          <p:cNvSpPr txBox="1"/>
          <p:nvPr/>
        </p:nvSpPr>
        <p:spPr>
          <a:xfrm>
            <a:off x="215753" y="182828"/>
            <a:ext cx="2398816"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00" dirty="0">
                <a:solidFill>
                  <a:schemeClr val="dk1"/>
                </a:solidFill>
                <a:latin typeface="Montserrat Medium"/>
                <a:ea typeface="Montserrat Medium"/>
                <a:cs typeface="Montserrat Medium"/>
                <a:sym typeface="Montserrat Medium"/>
              </a:rPr>
              <a:t>ECVET </a:t>
            </a:r>
            <a:r>
              <a:rPr lang="es-ES" sz="1000" dirty="0" err="1">
                <a:solidFill>
                  <a:schemeClr val="dk1"/>
                </a:solidFill>
                <a:latin typeface="Montserrat Medium"/>
                <a:ea typeface="Montserrat Medium"/>
                <a:cs typeface="Montserrat Medium"/>
                <a:sym typeface="Montserrat Medium"/>
              </a:rPr>
              <a:t>for</a:t>
            </a:r>
            <a:r>
              <a:rPr lang="es-ES" sz="1000" dirty="0">
                <a:solidFill>
                  <a:schemeClr val="dk1"/>
                </a:solidFill>
                <a:latin typeface="Montserrat Medium"/>
                <a:ea typeface="Montserrat Medium"/>
                <a:cs typeface="Montserrat Medium"/>
                <a:sym typeface="Montserrat Medium"/>
              </a:rPr>
              <a:t> Digital Publishing</a:t>
            </a:r>
            <a:endParaRPr dirty="0"/>
          </a:p>
        </p:txBody>
      </p:sp>
      <p:sp>
        <p:nvSpPr>
          <p:cNvPr id="23" name="Google Shape;142;p4"/>
          <p:cNvSpPr txBox="1"/>
          <p:nvPr/>
        </p:nvSpPr>
        <p:spPr>
          <a:xfrm>
            <a:off x="215753" y="370421"/>
            <a:ext cx="3314739" cy="261570"/>
          </a:xfrm>
          <a:prstGeom prst="rect">
            <a:avLst/>
          </a:prstGeom>
          <a:noFill/>
          <a:ln>
            <a:noFill/>
          </a:ln>
        </p:spPr>
        <p:txBody>
          <a:bodyPr spcFirstLastPara="1" wrap="square" lIns="91425" tIns="45700" rIns="91425" bIns="45700" anchor="t" anchorCtr="0">
            <a:spAutoFit/>
          </a:bodyPr>
          <a:lstStyle/>
          <a:p>
            <a:pPr lvl="0"/>
            <a:r>
              <a:rPr lang="es-ES" sz="1100" b="1" dirty="0"/>
              <a:t>MARKETING &amp; </a:t>
            </a:r>
            <a:r>
              <a:rPr lang="es-ES" sz="1100" b="1" dirty="0" smtClean="0"/>
              <a:t>DISTRIBUTION</a:t>
            </a:r>
            <a:endParaRPr sz="1100" b="1" dirty="0"/>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066" y="2728144"/>
            <a:ext cx="5109635" cy="3406423"/>
          </a:xfrm>
          <a:prstGeom prst="rect">
            <a:avLst/>
          </a:prstGeom>
        </p:spPr>
      </p:pic>
      <p:sp>
        <p:nvSpPr>
          <p:cNvPr id="24" name="Google Shape;204;p10"/>
          <p:cNvSpPr txBox="1"/>
          <p:nvPr/>
        </p:nvSpPr>
        <p:spPr>
          <a:xfrm>
            <a:off x="6189640" y="1459870"/>
            <a:ext cx="4818702" cy="400069"/>
          </a:xfrm>
          <a:prstGeom prst="rect">
            <a:avLst/>
          </a:prstGeom>
          <a:noFill/>
          <a:ln>
            <a:noFill/>
          </a:ln>
        </p:spPr>
        <p:txBody>
          <a:bodyPr spcFirstLastPara="1" wrap="square" lIns="91425" tIns="45700" rIns="91425" bIns="45700" anchor="t" anchorCtr="0">
            <a:spAutoFit/>
          </a:bodyPr>
          <a:lstStyle/>
          <a:p>
            <a:r>
              <a:rPr lang="en-US" sz="2000" b="1" dirty="0"/>
              <a:t>Design banners for your </a:t>
            </a:r>
            <a:r>
              <a:rPr lang="en-US" sz="2000" b="1" dirty="0" smtClean="0"/>
              <a:t>e-book</a:t>
            </a:r>
            <a:endParaRPr lang="en-US" sz="2000" b="1" dirty="0"/>
          </a:p>
        </p:txBody>
      </p:sp>
      <p:sp>
        <p:nvSpPr>
          <p:cNvPr id="25" name="Google Shape;204;p10"/>
          <p:cNvSpPr txBox="1"/>
          <p:nvPr/>
        </p:nvSpPr>
        <p:spPr>
          <a:xfrm>
            <a:off x="6189640" y="2473915"/>
            <a:ext cx="4818702" cy="707846"/>
          </a:xfrm>
          <a:prstGeom prst="rect">
            <a:avLst/>
          </a:prstGeom>
          <a:noFill/>
          <a:ln>
            <a:noFill/>
          </a:ln>
        </p:spPr>
        <p:txBody>
          <a:bodyPr spcFirstLastPara="1" wrap="square" lIns="91425" tIns="45700" rIns="91425" bIns="45700" anchor="t" anchorCtr="0">
            <a:spAutoFit/>
          </a:bodyPr>
          <a:lstStyle/>
          <a:p>
            <a:r>
              <a:rPr lang="en-US" sz="2000" b="1" dirty="0" smtClean="0"/>
              <a:t>Get into </a:t>
            </a:r>
            <a:r>
              <a:rPr lang="en-US" sz="2000" b="1" dirty="0"/>
              <a:t>social media </a:t>
            </a:r>
            <a:r>
              <a:rPr lang="en-US" sz="2000" b="1" dirty="0" smtClean="0"/>
              <a:t>communities (FB groups, LinkedIn groups)</a:t>
            </a:r>
            <a:endParaRPr lang="en-US" sz="2000" b="1" dirty="0"/>
          </a:p>
        </p:txBody>
      </p:sp>
      <p:sp>
        <p:nvSpPr>
          <p:cNvPr id="26" name="Google Shape;204;p10"/>
          <p:cNvSpPr txBox="1"/>
          <p:nvPr/>
        </p:nvSpPr>
        <p:spPr>
          <a:xfrm>
            <a:off x="6237225" y="3595702"/>
            <a:ext cx="4818702" cy="400069"/>
          </a:xfrm>
          <a:prstGeom prst="rect">
            <a:avLst/>
          </a:prstGeom>
          <a:noFill/>
          <a:ln>
            <a:noFill/>
          </a:ln>
        </p:spPr>
        <p:txBody>
          <a:bodyPr spcFirstLastPara="1" wrap="square" lIns="91425" tIns="45700" rIns="91425" bIns="45700" anchor="t" anchorCtr="0">
            <a:spAutoFit/>
          </a:bodyPr>
          <a:lstStyle/>
          <a:p>
            <a:r>
              <a:rPr lang="en-US" sz="2000" b="1" dirty="0"/>
              <a:t>Run paid ads for greater reach.</a:t>
            </a:r>
            <a:endParaRPr lang="en-US" sz="2000" b="1" dirty="0"/>
          </a:p>
        </p:txBody>
      </p:sp>
      <p:sp>
        <p:nvSpPr>
          <p:cNvPr id="27" name="Google Shape;204;p10"/>
          <p:cNvSpPr txBox="1"/>
          <p:nvPr/>
        </p:nvSpPr>
        <p:spPr>
          <a:xfrm>
            <a:off x="6237225" y="4431355"/>
            <a:ext cx="4818702" cy="707846"/>
          </a:xfrm>
          <a:prstGeom prst="rect">
            <a:avLst/>
          </a:prstGeom>
          <a:noFill/>
          <a:ln>
            <a:noFill/>
          </a:ln>
        </p:spPr>
        <p:txBody>
          <a:bodyPr spcFirstLastPara="1" wrap="square" lIns="91425" tIns="45700" rIns="91425" bIns="45700" anchor="t" anchorCtr="0">
            <a:spAutoFit/>
          </a:bodyPr>
          <a:lstStyle/>
          <a:p>
            <a:r>
              <a:rPr lang="en-US" sz="2000" b="1" dirty="0"/>
              <a:t>Use quotations from famous authors to inspire and engage your readers.</a:t>
            </a:r>
            <a:endParaRPr lang="en-US" sz="2000" b="1" dirty="0"/>
          </a:p>
        </p:txBody>
      </p:sp>
      <p:sp>
        <p:nvSpPr>
          <p:cNvPr id="28" name="Google Shape;204;p10"/>
          <p:cNvSpPr txBox="1"/>
          <p:nvPr/>
        </p:nvSpPr>
        <p:spPr>
          <a:xfrm>
            <a:off x="6237225" y="5641739"/>
            <a:ext cx="4818702" cy="400069"/>
          </a:xfrm>
          <a:prstGeom prst="rect">
            <a:avLst/>
          </a:prstGeom>
          <a:noFill/>
          <a:ln>
            <a:noFill/>
          </a:ln>
        </p:spPr>
        <p:txBody>
          <a:bodyPr spcFirstLastPara="1" wrap="square" lIns="91425" tIns="45700" rIns="91425" bIns="45700" anchor="t" anchorCtr="0">
            <a:spAutoFit/>
          </a:bodyPr>
          <a:lstStyle/>
          <a:p>
            <a:r>
              <a:rPr lang="en-US" sz="2000" b="1" dirty="0"/>
              <a:t>Use </a:t>
            </a:r>
            <a:r>
              <a:rPr lang="en-US" sz="2000" b="1" dirty="0" smtClean="0"/>
              <a:t>campaigns </a:t>
            </a:r>
            <a:r>
              <a:rPr lang="en-US" sz="2000" b="1" dirty="0"/>
              <a:t>to engage influencers</a:t>
            </a:r>
          </a:p>
        </p:txBody>
      </p:sp>
      <p:sp>
        <p:nvSpPr>
          <p:cNvPr id="4" name="Flecha derecha 3"/>
          <p:cNvSpPr/>
          <p:nvPr/>
        </p:nvSpPr>
        <p:spPr>
          <a:xfrm>
            <a:off x="4091308" y="1236518"/>
            <a:ext cx="1301574" cy="50915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6834259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14" name="Google Shape;159;p6"/>
          <p:cNvSpPr/>
          <p:nvPr/>
        </p:nvSpPr>
        <p:spPr>
          <a:xfrm>
            <a:off x="6276108" y="-317"/>
            <a:ext cx="5915891" cy="6858317"/>
          </a:xfrm>
          <a:prstGeom prst="rect">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06" name="Google Shape;206;p10"/>
          <p:cNvGrpSpPr/>
          <p:nvPr/>
        </p:nvGrpSpPr>
        <p:grpSpPr>
          <a:xfrm>
            <a:off x="11720945" y="5642241"/>
            <a:ext cx="942109" cy="920337"/>
            <a:chOff x="11720945" y="5642241"/>
            <a:chExt cx="942109" cy="920337"/>
          </a:xfrm>
        </p:grpSpPr>
        <p:sp>
          <p:nvSpPr>
            <p:cNvPr id="207" name="Google Shape;207;p10"/>
            <p:cNvSpPr/>
            <p:nvPr/>
          </p:nvSpPr>
          <p:spPr>
            <a:xfrm>
              <a:off x="11720945" y="5642241"/>
              <a:ext cx="942109" cy="920337"/>
            </a:xfrm>
            <a:prstGeom prst="ellipse">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8" name="Google Shape;208;p10"/>
            <p:cNvSpPr txBox="1"/>
            <p:nvPr/>
          </p:nvSpPr>
          <p:spPr>
            <a:xfrm>
              <a:off x="11847613" y="5861207"/>
              <a:ext cx="548742"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400" dirty="0" smtClean="0">
                  <a:solidFill>
                    <a:schemeClr val="lt1"/>
                  </a:solidFill>
                  <a:latin typeface="Montserrat"/>
                  <a:sym typeface="Montserrat"/>
                </a:rPr>
                <a:t>15</a:t>
              </a:r>
              <a:endParaRPr dirty="0"/>
            </a:p>
          </p:txBody>
        </p:sp>
      </p:grpSp>
      <p:sp>
        <p:nvSpPr>
          <p:cNvPr id="15" name="Google Shape;205;p10"/>
          <p:cNvSpPr txBox="1"/>
          <p:nvPr/>
        </p:nvSpPr>
        <p:spPr>
          <a:xfrm>
            <a:off x="1132858" y="2669058"/>
            <a:ext cx="4169696" cy="2862282"/>
          </a:xfrm>
          <a:prstGeom prst="rect">
            <a:avLst/>
          </a:prstGeom>
          <a:noFill/>
          <a:ln>
            <a:noFill/>
          </a:ln>
        </p:spPr>
        <p:txBody>
          <a:bodyPr spcFirstLastPara="1" wrap="square" lIns="91425" tIns="45700" rIns="91425" bIns="45700" anchor="t" anchorCtr="0">
            <a:spAutoFit/>
          </a:bodyPr>
          <a:lstStyle/>
          <a:p>
            <a:pPr lvl="0" algn="just"/>
            <a:r>
              <a:rPr lang="en-US" sz="2000" dirty="0" smtClean="0"/>
              <a:t>Instagram stories are one of the examples of paid social media adds to promote your e-book.</a:t>
            </a:r>
          </a:p>
          <a:p>
            <a:pPr lvl="0" algn="just"/>
            <a:endParaRPr lang="en-US" sz="2000" dirty="0" smtClean="0"/>
          </a:p>
          <a:p>
            <a:pPr lvl="0" algn="just"/>
            <a:r>
              <a:rPr lang="en-US" sz="2000" dirty="0" smtClean="0"/>
              <a:t>In this example we can see audible, a platform for audio books.</a:t>
            </a:r>
          </a:p>
          <a:p>
            <a:pPr lvl="0" algn="just"/>
            <a:endParaRPr lang="en-US" sz="2000" dirty="0"/>
          </a:p>
          <a:p>
            <a:pPr lvl="0" algn="just"/>
            <a:r>
              <a:rPr lang="en-US" sz="2000" dirty="0" smtClean="0"/>
              <a:t>Instagram stories are fast, direct and affordable.</a:t>
            </a:r>
            <a:endParaRPr lang="en-US" sz="2000" dirty="0"/>
          </a:p>
        </p:txBody>
      </p:sp>
      <p:grpSp>
        <p:nvGrpSpPr>
          <p:cNvPr id="16" name="Google Shape;202;p10"/>
          <p:cNvGrpSpPr/>
          <p:nvPr/>
        </p:nvGrpSpPr>
        <p:grpSpPr>
          <a:xfrm>
            <a:off x="652478" y="1036217"/>
            <a:ext cx="5207803" cy="1415037"/>
            <a:chOff x="1104407" y="1645330"/>
            <a:chExt cx="5207803" cy="1415037"/>
          </a:xfrm>
        </p:grpSpPr>
        <p:sp>
          <p:nvSpPr>
            <p:cNvPr id="17" name="Google Shape;203;p10"/>
            <p:cNvSpPr/>
            <p:nvPr/>
          </p:nvSpPr>
          <p:spPr>
            <a:xfrm>
              <a:off x="1104407" y="1645330"/>
              <a:ext cx="344384" cy="344384"/>
            </a:xfrm>
            <a:prstGeom prst="ellipse">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 name="Google Shape;204;p10"/>
            <p:cNvSpPr txBox="1"/>
            <p:nvPr/>
          </p:nvSpPr>
          <p:spPr>
            <a:xfrm>
              <a:off x="1563813" y="1736968"/>
              <a:ext cx="4748397" cy="13233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4000" b="1" dirty="0" smtClean="0">
                  <a:solidFill>
                    <a:schemeClr val="dk1"/>
                  </a:solidFill>
                  <a:latin typeface="Montserrat SemiBold"/>
                  <a:ea typeface="Montserrat SemiBold"/>
                  <a:cs typeface="Montserrat SemiBold"/>
                  <a:sym typeface="Montserrat SemiBold"/>
                </a:rPr>
                <a:t>Instagram </a:t>
              </a:r>
              <a:r>
                <a:rPr lang="es-ES" sz="4000" b="1" dirty="0" err="1" smtClean="0">
                  <a:solidFill>
                    <a:schemeClr val="dk1"/>
                  </a:solidFill>
                  <a:latin typeface="Montserrat SemiBold"/>
                  <a:ea typeface="Montserrat SemiBold"/>
                  <a:cs typeface="Montserrat SemiBold"/>
                  <a:sym typeface="Montserrat SemiBold"/>
                </a:rPr>
                <a:t>Stories</a:t>
              </a:r>
              <a:endParaRPr sz="4000" dirty="0"/>
            </a:p>
          </p:txBody>
        </p:sp>
      </p:grpSp>
      <p:sp>
        <p:nvSpPr>
          <p:cNvPr id="13" name="Google Shape;142;p4"/>
          <p:cNvSpPr txBox="1"/>
          <p:nvPr/>
        </p:nvSpPr>
        <p:spPr>
          <a:xfrm>
            <a:off x="215753" y="154996"/>
            <a:ext cx="2398816"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00" dirty="0">
                <a:solidFill>
                  <a:schemeClr val="dk1"/>
                </a:solidFill>
                <a:latin typeface="Montserrat Medium"/>
                <a:ea typeface="Montserrat Medium"/>
                <a:cs typeface="Montserrat Medium"/>
                <a:sym typeface="Montserrat Medium"/>
              </a:rPr>
              <a:t>ECVET </a:t>
            </a:r>
            <a:r>
              <a:rPr lang="es-ES" sz="1000" dirty="0" err="1">
                <a:solidFill>
                  <a:schemeClr val="dk1"/>
                </a:solidFill>
                <a:latin typeface="Montserrat Medium"/>
                <a:ea typeface="Montserrat Medium"/>
                <a:cs typeface="Montserrat Medium"/>
                <a:sym typeface="Montserrat Medium"/>
              </a:rPr>
              <a:t>for</a:t>
            </a:r>
            <a:r>
              <a:rPr lang="es-ES" sz="1000" dirty="0">
                <a:solidFill>
                  <a:schemeClr val="dk1"/>
                </a:solidFill>
                <a:latin typeface="Montserrat Medium"/>
                <a:ea typeface="Montserrat Medium"/>
                <a:cs typeface="Montserrat Medium"/>
                <a:sym typeface="Montserrat Medium"/>
              </a:rPr>
              <a:t> Digital Publishing</a:t>
            </a:r>
            <a:endParaRPr dirty="0"/>
          </a:p>
        </p:txBody>
      </p:sp>
      <p:sp>
        <p:nvSpPr>
          <p:cNvPr id="20" name="Google Shape;142;p4"/>
          <p:cNvSpPr txBox="1"/>
          <p:nvPr/>
        </p:nvSpPr>
        <p:spPr>
          <a:xfrm>
            <a:off x="215753" y="314497"/>
            <a:ext cx="3314739" cy="261570"/>
          </a:xfrm>
          <a:prstGeom prst="rect">
            <a:avLst/>
          </a:prstGeom>
          <a:noFill/>
          <a:ln>
            <a:noFill/>
          </a:ln>
        </p:spPr>
        <p:txBody>
          <a:bodyPr spcFirstLastPara="1" wrap="square" lIns="91425" tIns="45700" rIns="91425" bIns="45700" anchor="t" anchorCtr="0">
            <a:spAutoFit/>
          </a:bodyPr>
          <a:lstStyle/>
          <a:p>
            <a:pPr lvl="0"/>
            <a:r>
              <a:rPr lang="es-ES" sz="1100" b="1" dirty="0"/>
              <a:t>MARKETING &amp; </a:t>
            </a:r>
            <a:r>
              <a:rPr lang="es-ES" sz="1100" b="1" dirty="0" smtClean="0"/>
              <a:t>DISTRIBUTION</a:t>
            </a:r>
            <a:endParaRPr sz="1100" b="1" dirty="0"/>
          </a:p>
        </p:txBody>
      </p:sp>
      <p:pic>
        <p:nvPicPr>
          <p:cNvPr id="2" name="Imagen 1"/>
          <p:cNvPicPr>
            <a:picLocks noChangeAspect="1"/>
          </p:cNvPicPr>
          <p:nvPr/>
        </p:nvPicPr>
        <p:blipFill>
          <a:blip r:embed="rId3"/>
          <a:stretch>
            <a:fillRect/>
          </a:stretch>
        </p:blipFill>
        <p:spPr>
          <a:xfrm>
            <a:off x="7690622" y="314497"/>
            <a:ext cx="3429479" cy="6096851"/>
          </a:xfrm>
          <a:prstGeom prst="rect">
            <a:avLst/>
          </a:prstGeom>
        </p:spPr>
      </p:pic>
    </p:spTree>
    <p:extLst>
      <p:ext uri="{BB962C8B-B14F-4D97-AF65-F5344CB8AC3E}">
        <p14:creationId xmlns:p14="http://schemas.microsoft.com/office/powerpoint/2010/main" val="12215008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38" y="-1195754"/>
            <a:ext cx="12262338" cy="9196754"/>
          </a:xfrm>
          <a:prstGeom prst="rect">
            <a:avLst/>
          </a:prstGeom>
        </p:spPr>
      </p:pic>
    </p:spTree>
    <p:extLst>
      <p:ext uri="{BB962C8B-B14F-4D97-AF65-F5344CB8AC3E}">
        <p14:creationId xmlns:p14="http://schemas.microsoft.com/office/powerpoint/2010/main" val="36188055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1" name="Google Shape;159;p6"/>
          <p:cNvSpPr/>
          <p:nvPr/>
        </p:nvSpPr>
        <p:spPr>
          <a:xfrm>
            <a:off x="6884377" y="1"/>
            <a:ext cx="3741068" cy="2256312"/>
          </a:xfrm>
          <a:prstGeom prst="rect">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9" name="Google Shape;159;p6"/>
          <p:cNvSpPr/>
          <p:nvPr/>
        </p:nvSpPr>
        <p:spPr>
          <a:xfrm>
            <a:off x="0" y="949569"/>
            <a:ext cx="6312877" cy="4682303"/>
          </a:xfrm>
          <a:prstGeom prst="rect">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1" name="Google Shape;161;p6"/>
          <p:cNvSpPr txBox="1"/>
          <p:nvPr/>
        </p:nvSpPr>
        <p:spPr>
          <a:xfrm>
            <a:off x="6884377" y="774234"/>
            <a:ext cx="3541815"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1" dirty="0" smtClean="0">
                <a:solidFill>
                  <a:schemeClr val="dk1"/>
                </a:solidFill>
                <a:latin typeface="Montserrat SemiBold"/>
                <a:ea typeface="Montserrat SemiBold"/>
                <a:cs typeface="Montserrat SemiBold"/>
                <a:sym typeface="Montserrat SemiBold"/>
              </a:rPr>
              <a:t>FREEBIES AND DISCOUNTS</a:t>
            </a:r>
            <a:endParaRPr dirty="0"/>
          </a:p>
        </p:txBody>
      </p:sp>
      <p:sp>
        <p:nvSpPr>
          <p:cNvPr id="162" name="Google Shape;162;p6"/>
          <p:cNvSpPr txBox="1"/>
          <p:nvPr/>
        </p:nvSpPr>
        <p:spPr>
          <a:xfrm>
            <a:off x="6884377" y="2649190"/>
            <a:ext cx="4203732" cy="2585283"/>
          </a:xfrm>
          <a:prstGeom prst="rect">
            <a:avLst/>
          </a:prstGeom>
          <a:noFill/>
          <a:ln>
            <a:noFill/>
          </a:ln>
        </p:spPr>
        <p:txBody>
          <a:bodyPr spcFirstLastPara="1" wrap="square" lIns="91425" tIns="45700" rIns="91425" bIns="45700" anchor="t" anchorCtr="0">
            <a:spAutoFit/>
          </a:bodyPr>
          <a:lstStyle/>
          <a:p>
            <a:pPr lvl="0" algn="just"/>
            <a:r>
              <a:rPr lang="en-US" sz="1800" dirty="0"/>
              <a:t>Giving freebies and </a:t>
            </a:r>
            <a:r>
              <a:rPr lang="en-US" sz="1800" dirty="0" smtClean="0"/>
              <a:t>different discounts </a:t>
            </a:r>
            <a:r>
              <a:rPr lang="en-US" sz="1800" dirty="0"/>
              <a:t>to your </a:t>
            </a:r>
            <a:r>
              <a:rPr lang="en-US" sz="1800" dirty="0" smtClean="0"/>
              <a:t>target audience when </a:t>
            </a:r>
            <a:r>
              <a:rPr lang="en-US" sz="1800" dirty="0"/>
              <a:t>you </a:t>
            </a:r>
            <a:r>
              <a:rPr lang="en-US" sz="1800" dirty="0" smtClean="0"/>
              <a:t>are marketing your digital </a:t>
            </a:r>
            <a:r>
              <a:rPr lang="en-US" sz="1800" dirty="0"/>
              <a:t>product can help you </a:t>
            </a:r>
            <a:r>
              <a:rPr lang="en-US" sz="1800" dirty="0" smtClean="0"/>
              <a:t>to get more sales.</a:t>
            </a:r>
          </a:p>
          <a:p>
            <a:pPr lvl="0" algn="just"/>
            <a:endParaRPr lang="en-US" sz="1800" dirty="0"/>
          </a:p>
          <a:p>
            <a:pPr lvl="0" algn="just"/>
            <a:r>
              <a:rPr lang="en-US" sz="1800" dirty="0" smtClean="0"/>
              <a:t>This promotion can be different deals when </a:t>
            </a:r>
            <a:r>
              <a:rPr lang="en-US" sz="1800" dirty="0"/>
              <a:t>it </a:t>
            </a:r>
            <a:r>
              <a:rPr lang="en-US" sz="1800" dirty="0" smtClean="0"/>
              <a:t>is about a digital </a:t>
            </a:r>
            <a:r>
              <a:rPr lang="en-US" sz="1800" dirty="0"/>
              <a:t>product may come as bonus chapters, extended </a:t>
            </a:r>
            <a:r>
              <a:rPr lang="en-US" sz="1800" dirty="0" smtClean="0"/>
              <a:t>content, extra details…</a:t>
            </a:r>
            <a:endParaRPr sz="1800" dirty="0"/>
          </a:p>
        </p:txBody>
      </p:sp>
      <p:grpSp>
        <p:nvGrpSpPr>
          <p:cNvPr id="163" name="Google Shape;163;p6"/>
          <p:cNvGrpSpPr/>
          <p:nvPr/>
        </p:nvGrpSpPr>
        <p:grpSpPr>
          <a:xfrm>
            <a:off x="11720945" y="5631872"/>
            <a:ext cx="942109" cy="920337"/>
            <a:chOff x="11720945" y="5631872"/>
            <a:chExt cx="942109" cy="920337"/>
          </a:xfrm>
        </p:grpSpPr>
        <p:sp>
          <p:nvSpPr>
            <p:cNvPr id="164" name="Google Shape;164;p6"/>
            <p:cNvSpPr/>
            <p:nvPr/>
          </p:nvSpPr>
          <p:spPr>
            <a:xfrm>
              <a:off x="11720945" y="5631872"/>
              <a:ext cx="942109" cy="920337"/>
            </a:xfrm>
            <a:prstGeom prst="ellipse">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5" name="Google Shape;165;p6"/>
            <p:cNvSpPr txBox="1"/>
            <p:nvPr/>
          </p:nvSpPr>
          <p:spPr>
            <a:xfrm>
              <a:off x="11886456" y="5861228"/>
              <a:ext cx="611087"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400" dirty="0" smtClean="0">
                  <a:solidFill>
                    <a:schemeClr val="lt1"/>
                  </a:solidFill>
                  <a:latin typeface="Montserrat"/>
                  <a:sym typeface="Montserrat"/>
                </a:rPr>
                <a:t>16</a:t>
              </a:r>
              <a:endParaRPr dirty="0"/>
            </a:p>
          </p:txBody>
        </p:sp>
      </p:grpSp>
      <p:sp>
        <p:nvSpPr>
          <p:cNvPr id="166" name="Google Shape;166;p6"/>
          <p:cNvSpPr txBox="1"/>
          <p:nvPr/>
        </p:nvSpPr>
        <p:spPr>
          <a:xfrm>
            <a:off x="215753" y="182828"/>
            <a:ext cx="2398816"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00" dirty="0">
                <a:solidFill>
                  <a:schemeClr val="dk1"/>
                </a:solidFill>
                <a:latin typeface="Montserrat Medium"/>
                <a:ea typeface="Montserrat Medium"/>
                <a:cs typeface="Montserrat Medium"/>
                <a:sym typeface="Montserrat Medium"/>
              </a:rPr>
              <a:t>ECVET </a:t>
            </a:r>
            <a:r>
              <a:rPr lang="es-ES" sz="1000" dirty="0" err="1">
                <a:solidFill>
                  <a:schemeClr val="dk1"/>
                </a:solidFill>
                <a:latin typeface="Montserrat Medium"/>
                <a:ea typeface="Montserrat Medium"/>
                <a:cs typeface="Montserrat Medium"/>
                <a:sym typeface="Montserrat Medium"/>
              </a:rPr>
              <a:t>for</a:t>
            </a:r>
            <a:r>
              <a:rPr lang="es-ES" sz="1000" dirty="0">
                <a:solidFill>
                  <a:schemeClr val="dk1"/>
                </a:solidFill>
                <a:latin typeface="Montserrat Medium"/>
                <a:ea typeface="Montserrat Medium"/>
                <a:cs typeface="Montserrat Medium"/>
                <a:sym typeface="Montserrat Medium"/>
              </a:rPr>
              <a:t> Digital Publishing</a:t>
            </a:r>
            <a:endParaRPr dirty="0"/>
          </a:p>
        </p:txBody>
      </p:sp>
      <p:sp>
        <p:nvSpPr>
          <p:cNvPr id="13" name="Google Shape;172;p7"/>
          <p:cNvSpPr txBox="1"/>
          <p:nvPr/>
        </p:nvSpPr>
        <p:spPr>
          <a:xfrm>
            <a:off x="5904662" y="105883"/>
            <a:ext cx="816429" cy="646331"/>
          </a:xfrm>
          <a:prstGeom prst="rect">
            <a:avLst/>
          </a:prstGeom>
          <a:solidFill>
            <a:srgbClr val="DC053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3600" b="1" dirty="0" smtClean="0">
                <a:solidFill>
                  <a:schemeClr val="lt1"/>
                </a:solidFill>
                <a:latin typeface="Montserrat"/>
                <a:ea typeface="Montserrat"/>
                <a:cs typeface="Montserrat"/>
                <a:sym typeface="Montserrat"/>
              </a:rPr>
              <a:t>05</a:t>
            </a:r>
            <a:endParaRPr dirty="0"/>
          </a:p>
        </p:txBody>
      </p:sp>
      <p:sp>
        <p:nvSpPr>
          <p:cNvPr id="14" name="Google Shape;142;p4"/>
          <p:cNvSpPr txBox="1"/>
          <p:nvPr/>
        </p:nvSpPr>
        <p:spPr>
          <a:xfrm>
            <a:off x="215753" y="369702"/>
            <a:ext cx="3314739" cy="261570"/>
          </a:xfrm>
          <a:prstGeom prst="rect">
            <a:avLst/>
          </a:prstGeom>
          <a:noFill/>
          <a:ln>
            <a:noFill/>
          </a:ln>
        </p:spPr>
        <p:txBody>
          <a:bodyPr spcFirstLastPara="1" wrap="square" lIns="91425" tIns="45700" rIns="91425" bIns="45700" anchor="t" anchorCtr="0">
            <a:spAutoFit/>
          </a:bodyPr>
          <a:lstStyle/>
          <a:p>
            <a:pPr lvl="0"/>
            <a:r>
              <a:rPr lang="es-ES" sz="1100" b="1" dirty="0"/>
              <a:t>MARKETING &amp; </a:t>
            </a:r>
            <a:r>
              <a:rPr lang="es-ES" sz="1100" b="1" dirty="0" smtClean="0"/>
              <a:t>DISTRIBUTION</a:t>
            </a:r>
            <a:endParaRPr sz="1100" b="1" dirty="0"/>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753" y="1382414"/>
            <a:ext cx="5724917" cy="3816611"/>
          </a:xfrm>
          <a:prstGeom prst="rect">
            <a:avLst/>
          </a:prstGeom>
        </p:spPr>
      </p:pic>
    </p:spTree>
    <p:extLst>
      <p:ext uri="{BB962C8B-B14F-4D97-AF65-F5344CB8AC3E}">
        <p14:creationId xmlns:p14="http://schemas.microsoft.com/office/powerpoint/2010/main" val="42298012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2"/>
          <p:cNvSpPr/>
          <p:nvPr/>
        </p:nvSpPr>
        <p:spPr>
          <a:xfrm>
            <a:off x="0" y="1"/>
            <a:ext cx="12192000" cy="1543792"/>
          </a:xfrm>
          <a:prstGeom prst="rect">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5" name="Google Shape;95;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Montserrat"/>
              <a:buNone/>
            </a:pPr>
            <a:r>
              <a:rPr lang="es-ES" b="1">
                <a:latin typeface="Montserrat"/>
                <a:ea typeface="Montserrat"/>
                <a:cs typeface="Montserrat"/>
                <a:sym typeface="Montserrat"/>
              </a:rPr>
              <a:t>Contents</a:t>
            </a:r>
            <a:endParaRPr b="1">
              <a:latin typeface="Montserrat"/>
              <a:ea typeface="Montserrat"/>
              <a:cs typeface="Montserrat"/>
              <a:sym typeface="Montserrat"/>
            </a:endParaRPr>
          </a:p>
        </p:txBody>
      </p:sp>
      <p:sp>
        <p:nvSpPr>
          <p:cNvPr id="96" name="Google Shape;96;p2"/>
          <p:cNvSpPr txBox="1"/>
          <p:nvPr/>
        </p:nvSpPr>
        <p:spPr>
          <a:xfrm>
            <a:off x="899743" y="2055812"/>
            <a:ext cx="621323" cy="468707"/>
          </a:xfrm>
          <a:prstGeom prst="rect">
            <a:avLst/>
          </a:prstGeom>
          <a:solidFill>
            <a:srgbClr val="DC053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lang="es-ES" sz="3600" b="1" dirty="0">
              <a:solidFill>
                <a:schemeClr val="lt1"/>
              </a:solidFill>
              <a:latin typeface="Montserrat"/>
              <a:sym typeface="Montserrat"/>
            </a:endParaRPr>
          </a:p>
        </p:txBody>
      </p:sp>
      <p:sp>
        <p:nvSpPr>
          <p:cNvPr id="100" name="Google Shape;100;p2"/>
          <p:cNvSpPr txBox="1"/>
          <p:nvPr/>
        </p:nvSpPr>
        <p:spPr>
          <a:xfrm>
            <a:off x="1974493" y="2083702"/>
            <a:ext cx="8740239"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400" b="1" i="0" u="none" strike="noStrike" cap="none" dirty="0" smtClean="0">
                <a:solidFill>
                  <a:schemeClr val="dk1"/>
                </a:solidFill>
                <a:latin typeface="Poppins"/>
                <a:ea typeface="Poppins"/>
                <a:cs typeface="Poppins"/>
                <a:sym typeface="Poppins"/>
              </a:rPr>
              <a:t>Digital marketing in Digital Publishing</a:t>
            </a:r>
            <a:endParaRPr sz="2400" dirty="0">
              <a:solidFill>
                <a:schemeClr val="dk1"/>
              </a:solidFill>
              <a:latin typeface="Poppins"/>
              <a:ea typeface="Poppins"/>
              <a:cs typeface="Poppins"/>
              <a:sym typeface="Poppins"/>
            </a:endParaRPr>
          </a:p>
        </p:txBody>
      </p:sp>
      <p:sp>
        <p:nvSpPr>
          <p:cNvPr id="12" name="Google Shape;96;p2"/>
          <p:cNvSpPr txBox="1"/>
          <p:nvPr/>
        </p:nvSpPr>
        <p:spPr>
          <a:xfrm>
            <a:off x="899743" y="4131379"/>
            <a:ext cx="621323" cy="468707"/>
          </a:xfrm>
          <a:prstGeom prst="rect">
            <a:avLst/>
          </a:prstGeom>
          <a:solidFill>
            <a:srgbClr val="DC053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lang="es-ES" sz="3600" b="1" dirty="0">
              <a:solidFill>
                <a:schemeClr val="lt1"/>
              </a:solidFill>
              <a:latin typeface="Montserrat"/>
              <a:sym typeface="Montserrat"/>
            </a:endParaRPr>
          </a:p>
        </p:txBody>
      </p:sp>
      <p:sp>
        <p:nvSpPr>
          <p:cNvPr id="14" name="Google Shape;100;p2"/>
          <p:cNvSpPr txBox="1"/>
          <p:nvPr/>
        </p:nvSpPr>
        <p:spPr>
          <a:xfrm>
            <a:off x="2053624" y="4143441"/>
            <a:ext cx="8740239"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400" b="1" i="0" u="none" strike="noStrike" cap="none" dirty="0" smtClean="0">
                <a:solidFill>
                  <a:schemeClr val="dk1"/>
                </a:solidFill>
                <a:latin typeface="Poppins"/>
                <a:ea typeface="Poppins"/>
                <a:cs typeface="Poppins"/>
                <a:sym typeface="Poppins"/>
              </a:rPr>
              <a:t>Digital </a:t>
            </a:r>
            <a:r>
              <a:rPr lang="es-ES" sz="2400" b="1" i="0" u="none" strike="noStrike" cap="none" dirty="0" err="1" smtClean="0">
                <a:solidFill>
                  <a:schemeClr val="dk1"/>
                </a:solidFill>
                <a:latin typeface="Poppins"/>
                <a:ea typeface="Poppins"/>
                <a:cs typeface="Poppins"/>
                <a:sym typeface="Poppins"/>
              </a:rPr>
              <a:t>product</a:t>
            </a:r>
            <a:r>
              <a:rPr lang="es-ES" sz="2400" b="1" i="0" u="none" strike="noStrike" cap="none" dirty="0" smtClean="0">
                <a:solidFill>
                  <a:schemeClr val="dk1"/>
                </a:solidFill>
                <a:latin typeface="Poppins"/>
                <a:ea typeface="Poppins"/>
                <a:cs typeface="Poppins"/>
                <a:sym typeface="Poppins"/>
              </a:rPr>
              <a:t>: E-</a:t>
            </a:r>
            <a:r>
              <a:rPr lang="es-ES" sz="2400" b="1" i="0" u="none" strike="noStrike" cap="none" dirty="0" err="1" smtClean="0">
                <a:solidFill>
                  <a:schemeClr val="dk1"/>
                </a:solidFill>
                <a:latin typeface="Poppins"/>
                <a:ea typeface="Poppins"/>
                <a:cs typeface="Poppins"/>
                <a:sym typeface="Poppins"/>
              </a:rPr>
              <a:t>book</a:t>
            </a:r>
            <a:endParaRPr sz="2400" dirty="0">
              <a:solidFill>
                <a:schemeClr val="dk1"/>
              </a:solidFill>
              <a:latin typeface="Poppins"/>
              <a:ea typeface="Poppins"/>
              <a:cs typeface="Poppins"/>
              <a:sym typeface="Poppins"/>
            </a:endParaRPr>
          </a:p>
        </p:txBody>
      </p:sp>
      <p:sp>
        <p:nvSpPr>
          <p:cNvPr id="15" name="Google Shape;100;p2"/>
          <p:cNvSpPr txBox="1"/>
          <p:nvPr/>
        </p:nvSpPr>
        <p:spPr>
          <a:xfrm>
            <a:off x="1974492" y="3072995"/>
            <a:ext cx="8740239"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400" b="1" i="0" u="none" strike="noStrike" cap="none" dirty="0" smtClean="0">
                <a:solidFill>
                  <a:schemeClr val="dk1"/>
                </a:solidFill>
                <a:latin typeface="Poppins"/>
                <a:ea typeface="Poppins"/>
                <a:cs typeface="Poppins"/>
                <a:sym typeface="Poppins"/>
              </a:rPr>
              <a:t>Digital Marketing </a:t>
            </a:r>
            <a:r>
              <a:rPr lang="es-ES" sz="2400" b="1" i="0" u="none" strike="noStrike" cap="none" dirty="0" err="1" smtClean="0">
                <a:solidFill>
                  <a:schemeClr val="dk1"/>
                </a:solidFill>
                <a:latin typeface="Poppins"/>
                <a:ea typeface="Poppins"/>
                <a:cs typeface="Poppins"/>
                <a:sym typeface="Poppins"/>
              </a:rPr>
              <a:t>Strategy</a:t>
            </a:r>
            <a:r>
              <a:rPr lang="es-ES" sz="2400" b="1" i="0" u="none" strike="noStrike" cap="none" dirty="0" smtClean="0">
                <a:solidFill>
                  <a:schemeClr val="dk1"/>
                </a:solidFill>
                <a:latin typeface="Poppins"/>
                <a:ea typeface="Poppins"/>
                <a:cs typeface="Poppins"/>
                <a:sym typeface="Poppins"/>
              </a:rPr>
              <a:t> </a:t>
            </a:r>
            <a:r>
              <a:rPr lang="es-ES" sz="2400" b="1" i="0" u="none" strike="noStrike" cap="none" dirty="0" err="1" smtClean="0">
                <a:solidFill>
                  <a:schemeClr val="dk1"/>
                </a:solidFill>
                <a:latin typeface="Poppins"/>
                <a:ea typeface="Poppins"/>
                <a:cs typeface="Poppins"/>
                <a:sym typeface="Poppins"/>
              </a:rPr>
              <a:t>steps</a:t>
            </a:r>
            <a:endParaRPr sz="2400" dirty="0">
              <a:solidFill>
                <a:schemeClr val="dk1"/>
              </a:solidFill>
              <a:latin typeface="Poppins"/>
              <a:ea typeface="Poppins"/>
              <a:cs typeface="Poppins"/>
              <a:sym typeface="Poppins"/>
            </a:endParaRPr>
          </a:p>
        </p:txBody>
      </p:sp>
      <p:sp>
        <p:nvSpPr>
          <p:cNvPr id="16" name="Google Shape;96;p2"/>
          <p:cNvSpPr txBox="1"/>
          <p:nvPr/>
        </p:nvSpPr>
        <p:spPr>
          <a:xfrm>
            <a:off x="899743" y="3113032"/>
            <a:ext cx="621323" cy="468707"/>
          </a:xfrm>
          <a:prstGeom prst="rect">
            <a:avLst/>
          </a:prstGeom>
          <a:solidFill>
            <a:srgbClr val="DC053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lang="es-ES" sz="3600" b="1" dirty="0">
              <a:solidFill>
                <a:schemeClr val="lt1"/>
              </a:solidFill>
              <a:latin typeface="Montserrat"/>
              <a:sym typeface="Montserrat"/>
            </a:endParaRPr>
          </a:p>
        </p:txBody>
      </p:sp>
      <p:sp>
        <p:nvSpPr>
          <p:cNvPr id="10" name="Google Shape;96;p2"/>
          <p:cNvSpPr txBox="1"/>
          <p:nvPr/>
        </p:nvSpPr>
        <p:spPr>
          <a:xfrm>
            <a:off x="899743" y="5259726"/>
            <a:ext cx="621323" cy="468707"/>
          </a:xfrm>
          <a:prstGeom prst="rect">
            <a:avLst/>
          </a:prstGeom>
          <a:solidFill>
            <a:srgbClr val="DC053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lang="es-ES" sz="3600" b="1" dirty="0">
              <a:solidFill>
                <a:schemeClr val="lt1"/>
              </a:solidFill>
              <a:latin typeface="Montserrat"/>
              <a:sym typeface="Montserrat"/>
            </a:endParaRPr>
          </a:p>
        </p:txBody>
      </p:sp>
      <p:sp>
        <p:nvSpPr>
          <p:cNvPr id="11" name="Google Shape;100;p2"/>
          <p:cNvSpPr txBox="1"/>
          <p:nvPr/>
        </p:nvSpPr>
        <p:spPr>
          <a:xfrm>
            <a:off x="1974492" y="5226017"/>
            <a:ext cx="8740239"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400" b="1" i="0" u="none" strike="noStrike" cap="none" dirty="0" err="1" smtClean="0">
                <a:solidFill>
                  <a:schemeClr val="dk1"/>
                </a:solidFill>
                <a:latin typeface="Poppins"/>
                <a:ea typeface="Poppins"/>
                <a:cs typeface="Poppins"/>
                <a:sym typeface="Poppins"/>
              </a:rPr>
              <a:t>How</a:t>
            </a:r>
            <a:r>
              <a:rPr lang="es-ES" sz="2400" b="1" i="0" u="none" strike="noStrike" cap="none" dirty="0" smtClean="0">
                <a:solidFill>
                  <a:schemeClr val="dk1"/>
                </a:solidFill>
                <a:latin typeface="Poppins"/>
                <a:ea typeface="Poppins"/>
                <a:cs typeface="Poppins"/>
                <a:sym typeface="Poppins"/>
              </a:rPr>
              <a:t> marketing </a:t>
            </a:r>
            <a:r>
              <a:rPr lang="es-ES" sz="2400" b="1" i="0" u="none" strike="noStrike" cap="none" dirty="0" err="1" smtClean="0">
                <a:solidFill>
                  <a:schemeClr val="dk1"/>
                </a:solidFill>
                <a:latin typeface="Poppins"/>
                <a:ea typeface="Poppins"/>
                <a:cs typeface="Poppins"/>
                <a:sym typeface="Poppins"/>
              </a:rPr>
              <a:t>your</a:t>
            </a:r>
            <a:r>
              <a:rPr lang="es-ES" sz="2400" b="1" i="0" u="none" strike="noStrike" cap="none" dirty="0" smtClean="0">
                <a:solidFill>
                  <a:schemeClr val="dk1"/>
                </a:solidFill>
                <a:latin typeface="Poppins"/>
                <a:ea typeface="Poppins"/>
                <a:cs typeface="Poppins"/>
                <a:sym typeface="Poppins"/>
              </a:rPr>
              <a:t> e-</a:t>
            </a:r>
            <a:r>
              <a:rPr lang="es-ES" sz="2400" b="1" i="0" u="none" strike="noStrike" cap="none" dirty="0" err="1" smtClean="0">
                <a:solidFill>
                  <a:schemeClr val="dk1"/>
                </a:solidFill>
                <a:latin typeface="Poppins"/>
                <a:ea typeface="Poppins"/>
                <a:cs typeface="Poppins"/>
                <a:sym typeface="Poppins"/>
              </a:rPr>
              <a:t>book</a:t>
            </a:r>
            <a:endParaRPr sz="2400" dirty="0">
              <a:solidFill>
                <a:schemeClr val="dk1"/>
              </a:solidFill>
              <a:latin typeface="Poppins"/>
              <a:ea typeface="Poppins"/>
              <a:cs typeface="Poppins"/>
              <a:sym typeface="Poppin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14" name="Google Shape;159;p6"/>
          <p:cNvSpPr/>
          <p:nvPr/>
        </p:nvSpPr>
        <p:spPr>
          <a:xfrm>
            <a:off x="6276108" y="-317"/>
            <a:ext cx="5915891" cy="6858317"/>
          </a:xfrm>
          <a:prstGeom prst="rect">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06" name="Google Shape;206;p10"/>
          <p:cNvGrpSpPr/>
          <p:nvPr/>
        </p:nvGrpSpPr>
        <p:grpSpPr>
          <a:xfrm>
            <a:off x="11720945" y="5631872"/>
            <a:ext cx="942109" cy="920337"/>
            <a:chOff x="11720945" y="5631872"/>
            <a:chExt cx="942109" cy="920337"/>
          </a:xfrm>
        </p:grpSpPr>
        <p:sp>
          <p:nvSpPr>
            <p:cNvPr id="207" name="Google Shape;207;p10"/>
            <p:cNvSpPr/>
            <p:nvPr/>
          </p:nvSpPr>
          <p:spPr>
            <a:xfrm>
              <a:off x="11720945" y="5631872"/>
              <a:ext cx="942109" cy="920337"/>
            </a:xfrm>
            <a:prstGeom prst="ellipse">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8" name="Google Shape;208;p10"/>
            <p:cNvSpPr txBox="1"/>
            <p:nvPr/>
          </p:nvSpPr>
          <p:spPr>
            <a:xfrm>
              <a:off x="11847612" y="5861207"/>
              <a:ext cx="496787"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400" dirty="0" smtClean="0">
                  <a:solidFill>
                    <a:schemeClr val="lt1"/>
                  </a:solidFill>
                  <a:latin typeface="Montserrat"/>
                  <a:sym typeface="Montserrat"/>
                </a:rPr>
                <a:t>17</a:t>
              </a:r>
              <a:endParaRPr dirty="0"/>
            </a:p>
          </p:txBody>
        </p:sp>
      </p:grpSp>
      <p:sp>
        <p:nvSpPr>
          <p:cNvPr id="15" name="Google Shape;205;p10"/>
          <p:cNvSpPr txBox="1"/>
          <p:nvPr/>
        </p:nvSpPr>
        <p:spPr>
          <a:xfrm>
            <a:off x="1132858" y="2669058"/>
            <a:ext cx="4169696" cy="2862282"/>
          </a:xfrm>
          <a:prstGeom prst="rect">
            <a:avLst/>
          </a:prstGeom>
          <a:noFill/>
          <a:ln>
            <a:noFill/>
          </a:ln>
        </p:spPr>
        <p:txBody>
          <a:bodyPr spcFirstLastPara="1" wrap="square" lIns="91425" tIns="45700" rIns="91425" bIns="45700" anchor="t" anchorCtr="0">
            <a:spAutoFit/>
          </a:bodyPr>
          <a:lstStyle/>
          <a:p>
            <a:pPr lvl="0" algn="just"/>
            <a:r>
              <a:rPr lang="en-US" sz="2000" dirty="0" smtClean="0"/>
              <a:t>In this example, with a specific amount of purchase in the online store, you will get an e-book for free.</a:t>
            </a:r>
          </a:p>
          <a:p>
            <a:pPr lvl="0" algn="just"/>
            <a:endParaRPr lang="en-US" sz="2000" dirty="0"/>
          </a:p>
          <a:p>
            <a:pPr lvl="0" algn="just"/>
            <a:r>
              <a:rPr lang="en-US" sz="2000" dirty="0" smtClean="0"/>
              <a:t>Each day, the mini e-book will be different to encourage customers to get them all in a certain period of time.</a:t>
            </a:r>
            <a:endParaRPr lang="en-US" sz="2000" dirty="0"/>
          </a:p>
        </p:txBody>
      </p:sp>
      <p:grpSp>
        <p:nvGrpSpPr>
          <p:cNvPr id="16" name="Google Shape;202;p10"/>
          <p:cNvGrpSpPr/>
          <p:nvPr/>
        </p:nvGrpSpPr>
        <p:grpSpPr>
          <a:xfrm>
            <a:off x="652478" y="1036217"/>
            <a:ext cx="5207803" cy="1415037"/>
            <a:chOff x="1104407" y="1645330"/>
            <a:chExt cx="5207803" cy="1415037"/>
          </a:xfrm>
        </p:grpSpPr>
        <p:sp>
          <p:nvSpPr>
            <p:cNvPr id="17" name="Google Shape;203;p10"/>
            <p:cNvSpPr/>
            <p:nvPr/>
          </p:nvSpPr>
          <p:spPr>
            <a:xfrm>
              <a:off x="1104407" y="1645330"/>
              <a:ext cx="344384" cy="344384"/>
            </a:xfrm>
            <a:prstGeom prst="ellipse">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 name="Google Shape;204;p10"/>
            <p:cNvSpPr txBox="1"/>
            <p:nvPr/>
          </p:nvSpPr>
          <p:spPr>
            <a:xfrm>
              <a:off x="1563813" y="1736968"/>
              <a:ext cx="4748397" cy="13233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4000" b="1" dirty="0" err="1" smtClean="0">
                  <a:solidFill>
                    <a:schemeClr val="dk1"/>
                  </a:solidFill>
                  <a:latin typeface="Montserrat SemiBold"/>
                  <a:ea typeface="Montserrat SemiBold"/>
                  <a:cs typeface="Montserrat SemiBold"/>
                  <a:sym typeface="Montserrat SemiBold"/>
                </a:rPr>
                <a:t>Gift</a:t>
              </a:r>
              <a:r>
                <a:rPr lang="es-ES" sz="4000" b="1" dirty="0" smtClean="0">
                  <a:solidFill>
                    <a:schemeClr val="dk1"/>
                  </a:solidFill>
                  <a:latin typeface="Montserrat SemiBold"/>
                  <a:ea typeface="Montserrat SemiBold"/>
                  <a:cs typeface="Montserrat SemiBold"/>
                  <a:sym typeface="Montserrat SemiBold"/>
                </a:rPr>
                <a:t> </a:t>
              </a:r>
              <a:r>
                <a:rPr lang="es-ES" sz="4000" b="1" dirty="0" err="1" smtClean="0">
                  <a:solidFill>
                    <a:schemeClr val="dk1"/>
                  </a:solidFill>
                  <a:latin typeface="Montserrat SemiBold"/>
                  <a:ea typeface="Montserrat SemiBold"/>
                  <a:cs typeface="Montserrat SemiBold"/>
                  <a:sym typeface="Montserrat SemiBold"/>
                </a:rPr>
                <a:t>with</a:t>
              </a:r>
              <a:r>
                <a:rPr lang="es-ES" sz="4000" b="1" dirty="0" smtClean="0">
                  <a:solidFill>
                    <a:schemeClr val="dk1"/>
                  </a:solidFill>
                  <a:latin typeface="Montserrat SemiBold"/>
                  <a:ea typeface="Montserrat SemiBold"/>
                  <a:cs typeface="Montserrat SemiBold"/>
                  <a:sym typeface="Montserrat SemiBold"/>
                </a:rPr>
                <a:t> </a:t>
              </a:r>
              <a:r>
                <a:rPr lang="es-ES" sz="4000" b="1" dirty="0" err="1" smtClean="0">
                  <a:solidFill>
                    <a:schemeClr val="dk1"/>
                  </a:solidFill>
                  <a:latin typeface="Montserrat SemiBold"/>
                  <a:ea typeface="Montserrat SemiBold"/>
                  <a:cs typeface="Montserrat SemiBold"/>
                  <a:sym typeface="Montserrat SemiBold"/>
                </a:rPr>
                <a:t>purchase</a:t>
              </a:r>
              <a:endParaRPr sz="4000" dirty="0"/>
            </a:p>
          </p:txBody>
        </p:sp>
      </p:grpSp>
      <p:sp>
        <p:nvSpPr>
          <p:cNvPr id="13" name="Google Shape;142;p4"/>
          <p:cNvSpPr txBox="1"/>
          <p:nvPr/>
        </p:nvSpPr>
        <p:spPr>
          <a:xfrm>
            <a:off x="215753" y="154996"/>
            <a:ext cx="2398816"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00" dirty="0">
                <a:solidFill>
                  <a:schemeClr val="dk1"/>
                </a:solidFill>
                <a:latin typeface="Montserrat Medium"/>
                <a:ea typeface="Montserrat Medium"/>
                <a:cs typeface="Montserrat Medium"/>
                <a:sym typeface="Montserrat Medium"/>
              </a:rPr>
              <a:t>ECVET </a:t>
            </a:r>
            <a:r>
              <a:rPr lang="es-ES" sz="1000" dirty="0" err="1">
                <a:solidFill>
                  <a:schemeClr val="dk1"/>
                </a:solidFill>
                <a:latin typeface="Montserrat Medium"/>
                <a:ea typeface="Montserrat Medium"/>
                <a:cs typeface="Montserrat Medium"/>
                <a:sym typeface="Montserrat Medium"/>
              </a:rPr>
              <a:t>for</a:t>
            </a:r>
            <a:r>
              <a:rPr lang="es-ES" sz="1000" dirty="0">
                <a:solidFill>
                  <a:schemeClr val="dk1"/>
                </a:solidFill>
                <a:latin typeface="Montserrat Medium"/>
                <a:ea typeface="Montserrat Medium"/>
                <a:cs typeface="Montserrat Medium"/>
                <a:sym typeface="Montserrat Medium"/>
              </a:rPr>
              <a:t> Digital Publishing</a:t>
            </a:r>
            <a:endParaRPr dirty="0"/>
          </a:p>
        </p:txBody>
      </p:sp>
      <p:sp>
        <p:nvSpPr>
          <p:cNvPr id="20" name="Google Shape;142;p4"/>
          <p:cNvSpPr txBox="1"/>
          <p:nvPr/>
        </p:nvSpPr>
        <p:spPr>
          <a:xfrm>
            <a:off x="215753" y="314497"/>
            <a:ext cx="3314739" cy="261570"/>
          </a:xfrm>
          <a:prstGeom prst="rect">
            <a:avLst/>
          </a:prstGeom>
          <a:noFill/>
          <a:ln>
            <a:noFill/>
          </a:ln>
        </p:spPr>
        <p:txBody>
          <a:bodyPr spcFirstLastPara="1" wrap="square" lIns="91425" tIns="45700" rIns="91425" bIns="45700" anchor="t" anchorCtr="0">
            <a:spAutoFit/>
          </a:bodyPr>
          <a:lstStyle/>
          <a:p>
            <a:pPr lvl="0"/>
            <a:r>
              <a:rPr lang="es-ES" sz="1100" b="1" dirty="0"/>
              <a:t>MARKETING &amp; </a:t>
            </a:r>
            <a:r>
              <a:rPr lang="es-ES" sz="1100" b="1" dirty="0" smtClean="0"/>
              <a:t>DISTRIBUTION</a:t>
            </a:r>
            <a:endParaRPr sz="1100" b="1" dirty="0"/>
          </a:p>
        </p:txBody>
      </p:sp>
      <p:pic>
        <p:nvPicPr>
          <p:cNvPr id="3" name="Imagen 2"/>
          <p:cNvPicPr>
            <a:picLocks noChangeAspect="1"/>
          </p:cNvPicPr>
          <p:nvPr/>
        </p:nvPicPr>
        <p:blipFill>
          <a:blip r:embed="rId3"/>
          <a:stretch>
            <a:fillRect/>
          </a:stretch>
        </p:blipFill>
        <p:spPr>
          <a:xfrm>
            <a:off x="6957652" y="833230"/>
            <a:ext cx="4763293" cy="4798642"/>
          </a:xfrm>
          <a:prstGeom prst="rect">
            <a:avLst/>
          </a:prstGeom>
        </p:spPr>
      </p:pic>
    </p:spTree>
    <p:extLst>
      <p:ext uri="{BB962C8B-B14F-4D97-AF65-F5344CB8AC3E}">
        <p14:creationId xmlns:p14="http://schemas.microsoft.com/office/powerpoint/2010/main" val="12507511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8128695"/>
          </a:xfrm>
          <a:prstGeom prst="rect">
            <a:avLst/>
          </a:prstGeom>
        </p:spPr>
      </p:pic>
    </p:spTree>
    <p:extLst>
      <p:ext uri="{BB962C8B-B14F-4D97-AF65-F5344CB8AC3E}">
        <p14:creationId xmlns:p14="http://schemas.microsoft.com/office/powerpoint/2010/main" val="6143163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1" name="Google Shape;159;p6"/>
          <p:cNvSpPr/>
          <p:nvPr/>
        </p:nvSpPr>
        <p:spPr>
          <a:xfrm>
            <a:off x="6884377" y="1"/>
            <a:ext cx="3741068" cy="2256312"/>
          </a:xfrm>
          <a:prstGeom prst="rect">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9" name="Google Shape;159;p6"/>
          <p:cNvSpPr/>
          <p:nvPr/>
        </p:nvSpPr>
        <p:spPr>
          <a:xfrm>
            <a:off x="0" y="949569"/>
            <a:ext cx="6312877" cy="4682303"/>
          </a:xfrm>
          <a:prstGeom prst="rect">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1" name="Google Shape;161;p6"/>
          <p:cNvSpPr txBox="1"/>
          <p:nvPr/>
        </p:nvSpPr>
        <p:spPr>
          <a:xfrm>
            <a:off x="7420441" y="928122"/>
            <a:ext cx="3541815" cy="707846"/>
          </a:xfrm>
          <a:prstGeom prst="rect">
            <a:avLst/>
          </a:prstGeom>
          <a:noFill/>
          <a:ln>
            <a:noFill/>
          </a:ln>
        </p:spPr>
        <p:txBody>
          <a:bodyPr spcFirstLastPara="1" wrap="square" lIns="91425" tIns="45700" rIns="91425" bIns="45700" anchor="t" anchorCtr="0">
            <a:spAutoFit/>
          </a:bodyPr>
          <a:lstStyle/>
          <a:p>
            <a:pPr lvl="0"/>
            <a:r>
              <a:rPr lang="es-ES" sz="2000" b="1" dirty="0" smtClean="0">
                <a:solidFill>
                  <a:schemeClr val="dk1"/>
                </a:solidFill>
                <a:latin typeface="Montserrat SemiBold"/>
                <a:ea typeface="Montserrat SemiBold"/>
                <a:cs typeface="Montserrat SemiBold"/>
                <a:sym typeface="Montserrat SemiBold"/>
              </a:rPr>
              <a:t>REVIEWS AND TESTIMONIALS</a:t>
            </a:r>
            <a:endParaRPr dirty="0"/>
          </a:p>
        </p:txBody>
      </p:sp>
      <p:sp>
        <p:nvSpPr>
          <p:cNvPr id="162" name="Google Shape;162;p6"/>
          <p:cNvSpPr txBox="1"/>
          <p:nvPr/>
        </p:nvSpPr>
        <p:spPr>
          <a:xfrm>
            <a:off x="6802430" y="2426126"/>
            <a:ext cx="4305452" cy="3477835"/>
          </a:xfrm>
          <a:prstGeom prst="rect">
            <a:avLst/>
          </a:prstGeom>
          <a:noFill/>
          <a:ln>
            <a:noFill/>
          </a:ln>
        </p:spPr>
        <p:txBody>
          <a:bodyPr spcFirstLastPara="1" wrap="square" lIns="91425" tIns="45700" rIns="91425" bIns="45700" anchor="t" anchorCtr="0">
            <a:spAutoFit/>
          </a:bodyPr>
          <a:lstStyle/>
          <a:p>
            <a:pPr lvl="0" algn="just"/>
            <a:r>
              <a:rPr lang="en-US" sz="2000" dirty="0"/>
              <a:t>Every product benefits from great reviews. Reviews have the power to influence consumer’s decisions and can </a:t>
            </a:r>
            <a:r>
              <a:rPr lang="en-US" sz="2000" dirty="0" smtClean="0"/>
              <a:t>strengthen the credibility of any product. </a:t>
            </a:r>
          </a:p>
          <a:p>
            <a:pPr lvl="0" algn="just"/>
            <a:endParaRPr lang="en-US" sz="2000" dirty="0"/>
          </a:p>
          <a:p>
            <a:pPr lvl="0" algn="just"/>
            <a:r>
              <a:rPr lang="en-US" sz="2000" dirty="0" smtClean="0"/>
              <a:t>Even if your book is maybe what your customer is looking for, it will be more likely to get it if someone is recommending it on google, amazon or social media.</a:t>
            </a:r>
            <a:endParaRPr sz="2000" dirty="0"/>
          </a:p>
        </p:txBody>
      </p:sp>
      <p:grpSp>
        <p:nvGrpSpPr>
          <p:cNvPr id="163" name="Google Shape;163;p6"/>
          <p:cNvGrpSpPr/>
          <p:nvPr/>
        </p:nvGrpSpPr>
        <p:grpSpPr>
          <a:xfrm>
            <a:off x="11720945" y="5631872"/>
            <a:ext cx="942109" cy="920337"/>
            <a:chOff x="11720945" y="5631872"/>
            <a:chExt cx="942109" cy="920337"/>
          </a:xfrm>
        </p:grpSpPr>
        <p:sp>
          <p:nvSpPr>
            <p:cNvPr id="164" name="Google Shape;164;p6"/>
            <p:cNvSpPr/>
            <p:nvPr/>
          </p:nvSpPr>
          <p:spPr>
            <a:xfrm>
              <a:off x="11720945" y="5631872"/>
              <a:ext cx="942109" cy="920337"/>
            </a:xfrm>
            <a:prstGeom prst="ellipse">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5" name="Google Shape;165;p6"/>
            <p:cNvSpPr txBox="1"/>
            <p:nvPr/>
          </p:nvSpPr>
          <p:spPr>
            <a:xfrm>
              <a:off x="11847612" y="5861207"/>
              <a:ext cx="540749"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400" dirty="0" smtClean="0">
                  <a:solidFill>
                    <a:schemeClr val="lt1"/>
                  </a:solidFill>
                  <a:latin typeface="Montserrat"/>
                  <a:sym typeface="Montserrat"/>
                </a:rPr>
                <a:t>18</a:t>
              </a:r>
              <a:endParaRPr dirty="0"/>
            </a:p>
          </p:txBody>
        </p:sp>
      </p:grpSp>
      <p:sp>
        <p:nvSpPr>
          <p:cNvPr id="166" name="Google Shape;166;p6"/>
          <p:cNvSpPr txBox="1"/>
          <p:nvPr/>
        </p:nvSpPr>
        <p:spPr>
          <a:xfrm>
            <a:off x="215753" y="182828"/>
            <a:ext cx="2398816"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00" dirty="0">
                <a:solidFill>
                  <a:schemeClr val="dk1"/>
                </a:solidFill>
                <a:latin typeface="Montserrat Medium"/>
                <a:ea typeface="Montserrat Medium"/>
                <a:cs typeface="Montserrat Medium"/>
                <a:sym typeface="Montserrat Medium"/>
              </a:rPr>
              <a:t>ECVET </a:t>
            </a:r>
            <a:r>
              <a:rPr lang="es-ES" sz="1000" dirty="0" err="1">
                <a:solidFill>
                  <a:schemeClr val="dk1"/>
                </a:solidFill>
                <a:latin typeface="Montserrat Medium"/>
                <a:ea typeface="Montserrat Medium"/>
                <a:cs typeface="Montserrat Medium"/>
                <a:sym typeface="Montserrat Medium"/>
              </a:rPr>
              <a:t>for</a:t>
            </a:r>
            <a:r>
              <a:rPr lang="es-ES" sz="1000" dirty="0">
                <a:solidFill>
                  <a:schemeClr val="dk1"/>
                </a:solidFill>
                <a:latin typeface="Montserrat Medium"/>
                <a:ea typeface="Montserrat Medium"/>
                <a:cs typeface="Montserrat Medium"/>
                <a:sym typeface="Montserrat Medium"/>
              </a:rPr>
              <a:t> Digital Publishing</a:t>
            </a:r>
            <a:endParaRPr dirty="0"/>
          </a:p>
        </p:txBody>
      </p:sp>
      <p:sp>
        <p:nvSpPr>
          <p:cNvPr id="13" name="Google Shape;172;p7"/>
          <p:cNvSpPr txBox="1"/>
          <p:nvPr/>
        </p:nvSpPr>
        <p:spPr>
          <a:xfrm>
            <a:off x="5904662" y="105883"/>
            <a:ext cx="816429" cy="646290"/>
          </a:xfrm>
          <a:prstGeom prst="rect">
            <a:avLst/>
          </a:prstGeom>
          <a:solidFill>
            <a:srgbClr val="DC053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3600" b="1" dirty="0" smtClean="0">
                <a:solidFill>
                  <a:schemeClr val="lt1"/>
                </a:solidFill>
                <a:latin typeface="Montserrat"/>
                <a:ea typeface="Montserrat"/>
                <a:cs typeface="Montserrat"/>
                <a:sym typeface="Montserrat"/>
              </a:rPr>
              <a:t>07</a:t>
            </a:r>
            <a:endParaRPr dirty="0"/>
          </a:p>
        </p:txBody>
      </p:sp>
      <p:sp>
        <p:nvSpPr>
          <p:cNvPr id="14" name="Google Shape;142;p4"/>
          <p:cNvSpPr txBox="1"/>
          <p:nvPr/>
        </p:nvSpPr>
        <p:spPr>
          <a:xfrm>
            <a:off x="215753" y="364875"/>
            <a:ext cx="3314739" cy="261570"/>
          </a:xfrm>
          <a:prstGeom prst="rect">
            <a:avLst/>
          </a:prstGeom>
          <a:noFill/>
          <a:ln>
            <a:noFill/>
          </a:ln>
        </p:spPr>
        <p:txBody>
          <a:bodyPr spcFirstLastPara="1" wrap="square" lIns="91425" tIns="45700" rIns="91425" bIns="45700" anchor="t" anchorCtr="0">
            <a:spAutoFit/>
          </a:bodyPr>
          <a:lstStyle/>
          <a:p>
            <a:pPr lvl="0"/>
            <a:r>
              <a:rPr lang="es-ES" sz="1100" b="1" dirty="0"/>
              <a:t>MARKETING &amp; </a:t>
            </a:r>
            <a:r>
              <a:rPr lang="es-ES" sz="1100" b="1" dirty="0" smtClean="0"/>
              <a:t>DISTRIBUTION</a:t>
            </a:r>
            <a:endParaRPr sz="1100" b="1" dirty="0"/>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17757"/>
            <a:ext cx="5662190" cy="3778081"/>
          </a:xfrm>
          <a:prstGeom prst="rect">
            <a:avLst/>
          </a:prstGeom>
        </p:spPr>
      </p:pic>
    </p:spTree>
    <p:extLst>
      <p:ext uri="{BB962C8B-B14F-4D97-AF65-F5344CB8AC3E}">
        <p14:creationId xmlns:p14="http://schemas.microsoft.com/office/powerpoint/2010/main" val="6612903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14" name="Google Shape;159;p6"/>
          <p:cNvSpPr/>
          <p:nvPr/>
        </p:nvSpPr>
        <p:spPr>
          <a:xfrm>
            <a:off x="6276108" y="-317"/>
            <a:ext cx="5915891" cy="6858317"/>
          </a:xfrm>
          <a:prstGeom prst="rect">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06" name="Google Shape;206;p10"/>
          <p:cNvGrpSpPr/>
          <p:nvPr/>
        </p:nvGrpSpPr>
        <p:grpSpPr>
          <a:xfrm>
            <a:off x="11720945" y="5631872"/>
            <a:ext cx="942109" cy="920337"/>
            <a:chOff x="11720945" y="5631872"/>
            <a:chExt cx="942109" cy="920337"/>
          </a:xfrm>
        </p:grpSpPr>
        <p:sp>
          <p:nvSpPr>
            <p:cNvPr id="207" name="Google Shape;207;p10"/>
            <p:cNvSpPr/>
            <p:nvPr/>
          </p:nvSpPr>
          <p:spPr>
            <a:xfrm>
              <a:off x="11720945" y="5631872"/>
              <a:ext cx="942109" cy="920337"/>
            </a:xfrm>
            <a:prstGeom prst="ellipse">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8" name="Google Shape;208;p10"/>
            <p:cNvSpPr txBox="1"/>
            <p:nvPr/>
          </p:nvSpPr>
          <p:spPr>
            <a:xfrm>
              <a:off x="11847613" y="5861207"/>
              <a:ext cx="548742"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400" dirty="0" smtClean="0">
                  <a:solidFill>
                    <a:schemeClr val="lt1"/>
                  </a:solidFill>
                  <a:latin typeface="Montserrat"/>
                  <a:sym typeface="Montserrat"/>
                </a:rPr>
                <a:t>19</a:t>
              </a:r>
              <a:endParaRPr dirty="0"/>
            </a:p>
          </p:txBody>
        </p:sp>
      </p:grpSp>
      <p:sp>
        <p:nvSpPr>
          <p:cNvPr id="15" name="Google Shape;205;p10"/>
          <p:cNvSpPr txBox="1"/>
          <p:nvPr/>
        </p:nvSpPr>
        <p:spPr>
          <a:xfrm>
            <a:off x="1111884" y="2461814"/>
            <a:ext cx="4169696" cy="3170058"/>
          </a:xfrm>
          <a:prstGeom prst="rect">
            <a:avLst/>
          </a:prstGeom>
          <a:noFill/>
          <a:ln>
            <a:noFill/>
          </a:ln>
        </p:spPr>
        <p:txBody>
          <a:bodyPr spcFirstLastPara="1" wrap="square" lIns="91425" tIns="45700" rIns="91425" bIns="45700" anchor="t" anchorCtr="0">
            <a:spAutoFit/>
          </a:bodyPr>
          <a:lstStyle/>
          <a:p>
            <a:pPr lvl="0" algn="just"/>
            <a:r>
              <a:rPr lang="en-US" sz="2000" dirty="0" smtClean="0"/>
              <a:t>Any customer looking for a book in general or maybe an specific one, will read the opinions of people with similar interests.</a:t>
            </a:r>
          </a:p>
          <a:p>
            <a:pPr lvl="0" algn="just"/>
            <a:endParaRPr lang="en-US" sz="2000" dirty="0"/>
          </a:p>
          <a:p>
            <a:pPr lvl="0" algn="just"/>
            <a:r>
              <a:rPr lang="en-US" sz="2000" dirty="0" smtClean="0"/>
              <a:t>Try </a:t>
            </a:r>
            <a:r>
              <a:rPr lang="en-US" sz="2000" dirty="0"/>
              <a:t>to ask your customers for an honest review of your products and ask for permission to share their reviews </a:t>
            </a:r>
            <a:r>
              <a:rPr lang="en-US" sz="2000" dirty="0" smtClean="0"/>
              <a:t>online to get more views and sales.</a:t>
            </a:r>
            <a:endParaRPr lang="en-US" sz="2000" dirty="0"/>
          </a:p>
        </p:txBody>
      </p:sp>
      <p:grpSp>
        <p:nvGrpSpPr>
          <p:cNvPr id="16" name="Google Shape;202;p10"/>
          <p:cNvGrpSpPr/>
          <p:nvPr/>
        </p:nvGrpSpPr>
        <p:grpSpPr>
          <a:xfrm>
            <a:off x="652478" y="1036217"/>
            <a:ext cx="5207803" cy="799484"/>
            <a:chOff x="1104407" y="1645330"/>
            <a:chExt cx="5207803" cy="799484"/>
          </a:xfrm>
        </p:grpSpPr>
        <p:sp>
          <p:nvSpPr>
            <p:cNvPr id="17" name="Google Shape;203;p10"/>
            <p:cNvSpPr/>
            <p:nvPr/>
          </p:nvSpPr>
          <p:spPr>
            <a:xfrm>
              <a:off x="1104407" y="1645330"/>
              <a:ext cx="344384" cy="344384"/>
            </a:xfrm>
            <a:prstGeom prst="ellipse">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 name="Google Shape;204;p10"/>
            <p:cNvSpPr txBox="1"/>
            <p:nvPr/>
          </p:nvSpPr>
          <p:spPr>
            <a:xfrm>
              <a:off x="1563813" y="1736968"/>
              <a:ext cx="4748397"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4000" b="1" dirty="0" smtClean="0">
                  <a:solidFill>
                    <a:schemeClr val="dk1"/>
                  </a:solidFill>
                  <a:latin typeface="Montserrat SemiBold"/>
                  <a:ea typeface="Montserrat SemiBold"/>
                  <a:cs typeface="Montserrat SemiBold"/>
                  <a:sym typeface="Montserrat SemiBold"/>
                </a:rPr>
                <a:t>Real </a:t>
              </a:r>
              <a:r>
                <a:rPr lang="es-ES" sz="4000" b="1" dirty="0" err="1" smtClean="0">
                  <a:solidFill>
                    <a:schemeClr val="dk1"/>
                  </a:solidFill>
                  <a:latin typeface="Montserrat SemiBold"/>
                  <a:ea typeface="Montserrat SemiBold"/>
                  <a:cs typeface="Montserrat SemiBold"/>
                  <a:sym typeface="Montserrat SemiBold"/>
                </a:rPr>
                <a:t>opinions</a:t>
              </a:r>
              <a:endParaRPr sz="4000" dirty="0"/>
            </a:p>
          </p:txBody>
        </p:sp>
      </p:grpSp>
      <p:sp>
        <p:nvSpPr>
          <p:cNvPr id="13" name="Google Shape;142;p4"/>
          <p:cNvSpPr txBox="1"/>
          <p:nvPr/>
        </p:nvSpPr>
        <p:spPr>
          <a:xfrm>
            <a:off x="215753" y="154996"/>
            <a:ext cx="2398816"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00" dirty="0">
                <a:solidFill>
                  <a:schemeClr val="dk1"/>
                </a:solidFill>
                <a:latin typeface="Montserrat Medium"/>
                <a:ea typeface="Montserrat Medium"/>
                <a:cs typeface="Montserrat Medium"/>
                <a:sym typeface="Montserrat Medium"/>
              </a:rPr>
              <a:t>ECVET </a:t>
            </a:r>
            <a:r>
              <a:rPr lang="es-ES" sz="1000" dirty="0" err="1">
                <a:solidFill>
                  <a:schemeClr val="dk1"/>
                </a:solidFill>
                <a:latin typeface="Montserrat Medium"/>
                <a:ea typeface="Montserrat Medium"/>
                <a:cs typeface="Montserrat Medium"/>
                <a:sym typeface="Montserrat Medium"/>
              </a:rPr>
              <a:t>for</a:t>
            </a:r>
            <a:r>
              <a:rPr lang="es-ES" sz="1000" dirty="0">
                <a:solidFill>
                  <a:schemeClr val="dk1"/>
                </a:solidFill>
                <a:latin typeface="Montserrat Medium"/>
                <a:ea typeface="Montserrat Medium"/>
                <a:cs typeface="Montserrat Medium"/>
                <a:sym typeface="Montserrat Medium"/>
              </a:rPr>
              <a:t> Digital Publishing</a:t>
            </a:r>
            <a:endParaRPr dirty="0"/>
          </a:p>
        </p:txBody>
      </p:sp>
      <p:sp>
        <p:nvSpPr>
          <p:cNvPr id="20" name="Google Shape;142;p4"/>
          <p:cNvSpPr txBox="1"/>
          <p:nvPr/>
        </p:nvSpPr>
        <p:spPr>
          <a:xfrm>
            <a:off x="215753" y="314497"/>
            <a:ext cx="3314739" cy="261570"/>
          </a:xfrm>
          <a:prstGeom prst="rect">
            <a:avLst/>
          </a:prstGeom>
          <a:noFill/>
          <a:ln>
            <a:noFill/>
          </a:ln>
        </p:spPr>
        <p:txBody>
          <a:bodyPr spcFirstLastPara="1" wrap="square" lIns="91425" tIns="45700" rIns="91425" bIns="45700" anchor="t" anchorCtr="0">
            <a:spAutoFit/>
          </a:bodyPr>
          <a:lstStyle/>
          <a:p>
            <a:pPr lvl="0"/>
            <a:r>
              <a:rPr lang="es-ES" sz="1100" b="1" dirty="0"/>
              <a:t>MARKETING &amp; </a:t>
            </a:r>
            <a:r>
              <a:rPr lang="es-ES" sz="1100" b="1" dirty="0" smtClean="0"/>
              <a:t>DISTRIBUTION</a:t>
            </a:r>
            <a:endParaRPr sz="1100" b="1" dirty="0"/>
          </a:p>
        </p:txBody>
      </p:sp>
      <p:pic>
        <p:nvPicPr>
          <p:cNvPr id="2" name="Imagen 1"/>
          <p:cNvPicPr>
            <a:picLocks noChangeAspect="1"/>
          </p:cNvPicPr>
          <p:nvPr/>
        </p:nvPicPr>
        <p:blipFill>
          <a:blip r:embed="rId3"/>
          <a:stretch>
            <a:fillRect/>
          </a:stretch>
        </p:blipFill>
        <p:spPr>
          <a:xfrm>
            <a:off x="7148946" y="112520"/>
            <a:ext cx="4870860" cy="3006829"/>
          </a:xfrm>
          <a:prstGeom prst="rect">
            <a:avLst/>
          </a:prstGeom>
        </p:spPr>
      </p:pic>
      <p:pic>
        <p:nvPicPr>
          <p:cNvPr id="4" name="Imagen 3"/>
          <p:cNvPicPr>
            <a:picLocks noChangeAspect="1"/>
          </p:cNvPicPr>
          <p:nvPr/>
        </p:nvPicPr>
        <p:blipFill>
          <a:blip r:embed="rId4"/>
          <a:stretch>
            <a:fillRect/>
          </a:stretch>
        </p:blipFill>
        <p:spPr>
          <a:xfrm>
            <a:off x="7430405" y="3257804"/>
            <a:ext cx="4589401" cy="860049"/>
          </a:xfrm>
          <a:prstGeom prst="rect">
            <a:avLst/>
          </a:prstGeom>
        </p:spPr>
      </p:pic>
      <p:pic>
        <p:nvPicPr>
          <p:cNvPr id="5" name="Imagen 4"/>
          <p:cNvPicPr>
            <a:picLocks noChangeAspect="1"/>
          </p:cNvPicPr>
          <p:nvPr/>
        </p:nvPicPr>
        <p:blipFill>
          <a:blip r:embed="rId5"/>
          <a:stretch>
            <a:fillRect/>
          </a:stretch>
        </p:blipFill>
        <p:spPr>
          <a:xfrm>
            <a:off x="6703555" y="4329783"/>
            <a:ext cx="4458322" cy="2403113"/>
          </a:xfrm>
          <a:prstGeom prst="rect">
            <a:avLst/>
          </a:prstGeom>
        </p:spPr>
      </p:pic>
    </p:spTree>
    <p:extLst>
      <p:ext uri="{BB962C8B-B14F-4D97-AF65-F5344CB8AC3E}">
        <p14:creationId xmlns:p14="http://schemas.microsoft.com/office/powerpoint/2010/main" val="16155972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35421"/>
            <a:ext cx="12292445" cy="8195811"/>
          </a:xfrm>
          <a:prstGeom prst="rect">
            <a:avLst/>
          </a:prstGeom>
        </p:spPr>
      </p:pic>
    </p:spTree>
    <p:extLst>
      <p:ext uri="{BB962C8B-B14F-4D97-AF65-F5344CB8AC3E}">
        <p14:creationId xmlns:p14="http://schemas.microsoft.com/office/powerpoint/2010/main" val="16492880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8"/>
          <p:cNvSpPr/>
          <p:nvPr/>
        </p:nvSpPr>
        <p:spPr>
          <a:xfrm>
            <a:off x="0" y="-327882"/>
            <a:ext cx="12192000" cy="7478909"/>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8" name="Google Shape;188;p8"/>
          <p:cNvSpPr txBox="1">
            <a:spLocks noGrp="1"/>
          </p:cNvSpPr>
          <p:nvPr>
            <p:ph type="ctrTitle"/>
          </p:nvPr>
        </p:nvSpPr>
        <p:spPr>
          <a:xfrm>
            <a:off x="1524000" y="1542160"/>
            <a:ext cx="9144000" cy="1277401"/>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lt1"/>
              </a:buClr>
              <a:buSzPts val="6000"/>
              <a:buFont typeface="Montserrat SemiBold"/>
              <a:buNone/>
            </a:pPr>
            <a:r>
              <a:rPr lang="es-ES" b="1" dirty="0" smtClean="0">
                <a:solidFill>
                  <a:schemeClr val="lt1"/>
                </a:solidFill>
                <a:latin typeface="Montserrat SemiBold"/>
                <a:ea typeface="Montserrat SemiBold"/>
                <a:cs typeface="Montserrat SemiBold"/>
                <a:sym typeface="Montserrat SemiBold"/>
              </a:rPr>
              <a:t>INSIDE PUBLISHING: </a:t>
            </a:r>
            <a:r>
              <a:rPr lang="es-ES" dirty="0" smtClean="0">
                <a:solidFill>
                  <a:schemeClr val="lt1"/>
                </a:solidFill>
                <a:latin typeface="Montserrat SemiBold"/>
                <a:ea typeface="Montserrat SemiBold"/>
                <a:cs typeface="Montserrat SemiBold"/>
                <a:sym typeface="Montserrat SemiBold"/>
              </a:rPr>
              <a:t>BOOK MARKETING</a:t>
            </a:r>
            <a:endParaRPr dirty="0"/>
          </a:p>
        </p:txBody>
      </p:sp>
      <p:sp>
        <p:nvSpPr>
          <p:cNvPr id="189" name="Google Shape;189;p8"/>
          <p:cNvSpPr txBox="1">
            <a:spLocks noGrp="1"/>
          </p:cNvSpPr>
          <p:nvPr>
            <p:ph type="subTitle" idx="1"/>
          </p:nvPr>
        </p:nvSpPr>
        <p:spPr>
          <a:xfrm>
            <a:off x="1524000" y="3824704"/>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dirty="0"/>
          </a:p>
        </p:txBody>
      </p:sp>
      <p:sp>
        <p:nvSpPr>
          <p:cNvPr id="190" name="Google Shape;190;p8">
            <a:hlinkClick r:id="rId3"/>
          </p:cNvPr>
          <p:cNvSpPr/>
          <p:nvPr/>
        </p:nvSpPr>
        <p:spPr>
          <a:xfrm rot="5400000">
            <a:off x="5315694" y="4213198"/>
            <a:ext cx="1080654" cy="878774"/>
          </a:xfrm>
          <a:prstGeom prst="triangle">
            <a:avLst>
              <a:gd name="adj" fmla="val 50000"/>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1" name="Google Shape;191;p8"/>
          <p:cNvSpPr txBox="1"/>
          <p:nvPr/>
        </p:nvSpPr>
        <p:spPr>
          <a:xfrm>
            <a:off x="5128846" y="3234705"/>
            <a:ext cx="9144000" cy="86173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600" dirty="0" err="1" smtClean="0">
                <a:solidFill>
                  <a:schemeClr val="lt1"/>
                </a:solidFill>
                <a:latin typeface="Poppins"/>
                <a:cs typeface="Poppins"/>
                <a:sym typeface="Poppins"/>
              </a:rPr>
              <a:t>Press</a:t>
            </a:r>
            <a:r>
              <a:rPr lang="es-ES" sz="1600" dirty="0" smtClean="0">
                <a:solidFill>
                  <a:schemeClr val="lt1"/>
                </a:solidFill>
                <a:latin typeface="Poppins"/>
                <a:cs typeface="Poppins"/>
                <a:sym typeface="Poppins"/>
              </a:rPr>
              <a:t> </a:t>
            </a:r>
            <a:r>
              <a:rPr lang="es-ES" sz="1600" dirty="0" err="1" smtClean="0">
                <a:solidFill>
                  <a:schemeClr val="lt1"/>
                </a:solidFill>
                <a:latin typeface="Poppins"/>
                <a:cs typeface="Poppins"/>
                <a:sym typeface="Poppins"/>
              </a:rPr>
              <a:t>play</a:t>
            </a:r>
            <a:endParaRPr dirty="0" smtClean="0"/>
          </a:p>
          <a:p>
            <a:pPr marL="0" marR="0" lvl="0" indent="0" algn="l" rtl="0">
              <a:spcBef>
                <a:spcPts val="0"/>
              </a:spcBef>
              <a:spcAft>
                <a:spcPts val="0"/>
              </a:spcAft>
              <a:buNone/>
            </a:pPr>
            <a:endParaRPr sz="1600" dirty="0">
              <a:solidFill>
                <a:srgbClr val="212529"/>
              </a:solidFill>
              <a:latin typeface="Poppins"/>
              <a:ea typeface="Poppins"/>
              <a:cs typeface="Poppins"/>
              <a:sym typeface="Poppins"/>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11"/>
          <p:cNvSpPr/>
          <p:nvPr/>
        </p:nvSpPr>
        <p:spPr>
          <a:xfrm>
            <a:off x="6388925" y="2075213"/>
            <a:ext cx="2707574" cy="2707574"/>
          </a:xfrm>
          <a:prstGeom prst="ellipse">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4" name="Google Shape;214;p11"/>
          <p:cNvSpPr txBox="1"/>
          <p:nvPr/>
        </p:nvSpPr>
        <p:spPr>
          <a:xfrm>
            <a:off x="1880259" y="2707567"/>
            <a:ext cx="8431481"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8800" b="1">
                <a:solidFill>
                  <a:schemeClr val="dk1"/>
                </a:solidFill>
                <a:latin typeface="Montserrat"/>
                <a:ea typeface="Montserrat"/>
                <a:cs typeface="Montserrat"/>
                <a:sym typeface="Montserrat"/>
              </a:rPr>
              <a:t>THANK YOU</a:t>
            </a:r>
            <a:endParaRPr/>
          </a:p>
        </p:txBody>
      </p:sp>
      <p:sp>
        <p:nvSpPr>
          <p:cNvPr id="215" name="Google Shape;215;p11"/>
          <p:cNvSpPr/>
          <p:nvPr/>
        </p:nvSpPr>
        <p:spPr>
          <a:xfrm>
            <a:off x="9096499" y="4408713"/>
            <a:ext cx="942109" cy="920337"/>
          </a:xfrm>
          <a:prstGeom prst="ellipse">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12"/>
          <p:cNvPicPr preferRelativeResize="0"/>
          <p:nvPr/>
        </p:nvPicPr>
        <p:blipFill rotWithShape="1">
          <a:blip r:embed="rId3">
            <a:alphaModFix/>
          </a:blip>
          <a:srcRect/>
          <a:stretch/>
        </p:blipFill>
        <p:spPr>
          <a:xfrm>
            <a:off x="2967385" y="2515390"/>
            <a:ext cx="2116142" cy="2116142"/>
          </a:xfrm>
          <a:prstGeom prst="rect">
            <a:avLst/>
          </a:prstGeom>
          <a:noFill/>
          <a:ln>
            <a:noFill/>
          </a:ln>
        </p:spPr>
      </p:pic>
      <p:pic>
        <p:nvPicPr>
          <p:cNvPr id="221" name="Google Shape;221;p12"/>
          <p:cNvPicPr preferRelativeResize="0"/>
          <p:nvPr/>
        </p:nvPicPr>
        <p:blipFill rotWithShape="1">
          <a:blip r:embed="rId4">
            <a:alphaModFix/>
          </a:blip>
          <a:srcRect/>
          <a:stretch/>
        </p:blipFill>
        <p:spPr>
          <a:xfrm>
            <a:off x="6566682" y="2921143"/>
            <a:ext cx="3821801" cy="1090206"/>
          </a:xfrm>
          <a:prstGeom prst="rect">
            <a:avLst/>
          </a:prstGeom>
          <a:noFill/>
          <a:ln>
            <a:noFill/>
          </a:ln>
        </p:spPr>
      </p:pic>
      <p:grpSp>
        <p:nvGrpSpPr>
          <p:cNvPr id="222" name="Google Shape;222;p12"/>
          <p:cNvGrpSpPr/>
          <p:nvPr/>
        </p:nvGrpSpPr>
        <p:grpSpPr>
          <a:xfrm>
            <a:off x="277094" y="5445321"/>
            <a:ext cx="3859479" cy="512328"/>
            <a:chOff x="1104407" y="1645330"/>
            <a:chExt cx="3859479" cy="512328"/>
          </a:xfrm>
        </p:grpSpPr>
        <p:sp>
          <p:nvSpPr>
            <p:cNvPr id="223" name="Google Shape;223;p12"/>
            <p:cNvSpPr/>
            <p:nvPr/>
          </p:nvSpPr>
          <p:spPr>
            <a:xfrm>
              <a:off x="1104407" y="1645330"/>
              <a:ext cx="344384" cy="344384"/>
            </a:xfrm>
            <a:prstGeom prst="ellipse">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4" name="Google Shape;224;p12"/>
            <p:cNvSpPr txBox="1"/>
            <p:nvPr/>
          </p:nvSpPr>
          <p:spPr>
            <a:xfrm>
              <a:off x="1163782" y="1757548"/>
              <a:ext cx="380010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000" b="1">
                  <a:solidFill>
                    <a:schemeClr val="dk1"/>
                  </a:solidFill>
                  <a:latin typeface="Montserrat SemiBold"/>
                  <a:ea typeface="Montserrat SemiBold"/>
                  <a:cs typeface="Montserrat SemiBold"/>
                  <a:sym typeface="Montserrat SemiBold"/>
                </a:rPr>
                <a:t>Project participants:</a:t>
              </a:r>
              <a:endParaRPr/>
            </a:p>
          </p:txBody>
        </p:sp>
      </p:grpSp>
      <p:sp>
        <p:nvSpPr>
          <p:cNvPr id="225" name="Google Shape;225;p12"/>
          <p:cNvSpPr txBox="1"/>
          <p:nvPr/>
        </p:nvSpPr>
        <p:spPr>
          <a:xfrm>
            <a:off x="3613701" y="1274810"/>
            <a:ext cx="512630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400" b="1">
                <a:solidFill>
                  <a:schemeClr val="dk1"/>
                </a:solidFill>
                <a:latin typeface="Montserrat"/>
                <a:ea typeface="Montserrat"/>
                <a:cs typeface="Montserrat"/>
                <a:sym typeface="Montserrat"/>
              </a:rPr>
              <a:t>ECVET for Digital Publishing</a:t>
            </a:r>
            <a:endParaRPr/>
          </a:p>
        </p:txBody>
      </p:sp>
      <p:pic>
        <p:nvPicPr>
          <p:cNvPr id="226" name="Google Shape;226;p12"/>
          <p:cNvPicPr preferRelativeResize="0"/>
          <p:nvPr/>
        </p:nvPicPr>
        <p:blipFill rotWithShape="1">
          <a:blip r:embed="rId5">
            <a:alphaModFix/>
          </a:blip>
          <a:srcRect/>
          <a:stretch/>
        </p:blipFill>
        <p:spPr>
          <a:xfrm>
            <a:off x="277094" y="6119449"/>
            <a:ext cx="1611083" cy="573744"/>
          </a:xfrm>
          <a:prstGeom prst="rect">
            <a:avLst/>
          </a:prstGeom>
          <a:noFill/>
          <a:ln>
            <a:noFill/>
          </a:ln>
        </p:spPr>
      </p:pic>
      <p:pic>
        <p:nvPicPr>
          <p:cNvPr id="227" name="Google Shape;227;p12"/>
          <p:cNvPicPr preferRelativeResize="0"/>
          <p:nvPr/>
        </p:nvPicPr>
        <p:blipFill rotWithShape="1">
          <a:blip r:embed="rId6">
            <a:alphaModFix/>
          </a:blip>
          <a:srcRect/>
          <a:stretch/>
        </p:blipFill>
        <p:spPr>
          <a:xfrm>
            <a:off x="1984315" y="6118239"/>
            <a:ext cx="1611083" cy="574954"/>
          </a:xfrm>
          <a:prstGeom prst="rect">
            <a:avLst/>
          </a:prstGeom>
          <a:noFill/>
          <a:ln>
            <a:noFill/>
          </a:ln>
        </p:spPr>
      </p:pic>
      <p:pic>
        <p:nvPicPr>
          <p:cNvPr id="228" name="Google Shape;228;p12"/>
          <p:cNvPicPr preferRelativeResize="0"/>
          <p:nvPr/>
        </p:nvPicPr>
        <p:blipFill rotWithShape="1">
          <a:blip r:embed="rId7">
            <a:alphaModFix/>
          </a:blip>
          <a:srcRect/>
          <a:stretch/>
        </p:blipFill>
        <p:spPr>
          <a:xfrm>
            <a:off x="3890005" y="5872112"/>
            <a:ext cx="2146618" cy="821081"/>
          </a:xfrm>
          <a:prstGeom prst="rect">
            <a:avLst/>
          </a:prstGeom>
          <a:noFill/>
          <a:ln>
            <a:noFill/>
          </a:ln>
        </p:spPr>
      </p:pic>
      <p:pic>
        <p:nvPicPr>
          <p:cNvPr id="229" name="Google Shape;229;p12"/>
          <p:cNvPicPr preferRelativeResize="0"/>
          <p:nvPr/>
        </p:nvPicPr>
        <p:blipFill rotWithShape="1">
          <a:blip r:embed="rId8">
            <a:alphaModFix/>
          </a:blip>
          <a:srcRect/>
          <a:stretch/>
        </p:blipFill>
        <p:spPr>
          <a:xfrm>
            <a:off x="6176853" y="5779222"/>
            <a:ext cx="1800371" cy="1080223"/>
          </a:xfrm>
          <a:prstGeom prst="rect">
            <a:avLst/>
          </a:prstGeom>
          <a:noFill/>
          <a:ln>
            <a:noFill/>
          </a:ln>
        </p:spPr>
      </p:pic>
      <p:pic>
        <p:nvPicPr>
          <p:cNvPr id="230" name="Google Shape;230;p12"/>
          <p:cNvPicPr preferRelativeResize="0"/>
          <p:nvPr/>
        </p:nvPicPr>
        <p:blipFill rotWithShape="1">
          <a:blip r:embed="rId9">
            <a:alphaModFix/>
          </a:blip>
          <a:srcRect/>
          <a:stretch/>
        </p:blipFill>
        <p:spPr>
          <a:xfrm>
            <a:off x="7939326" y="5933993"/>
            <a:ext cx="1921432" cy="759200"/>
          </a:xfrm>
          <a:prstGeom prst="rect">
            <a:avLst/>
          </a:prstGeom>
          <a:noFill/>
          <a:ln>
            <a:noFill/>
          </a:ln>
        </p:spPr>
      </p:pic>
      <p:pic>
        <p:nvPicPr>
          <p:cNvPr id="231" name="Google Shape;231;p12"/>
          <p:cNvPicPr preferRelativeResize="0"/>
          <p:nvPr/>
        </p:nvPicPr>
        <p:blipFill rotWithShape="1">
          <a:blip r:embed="rId10">
            <a:alphaModFix/>
          </a:blip>
          <a:srcRect/>
          <a:stretch/>
        </p:blipFill>
        <p:spPr>
          <a:xfrm>
            <a:off x="9860758" y="6107276"/>
            <a:ext cx="2139350" cy="58591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7846" y="1037492"/>
            <a:ext cx="2802528" cy="4202723"/>
          </a:xfrm>
          <a:prstGeom prst="rect">
            <a:avLst/>
          </a:prstGeom>
        </p:spPr>
      </p:pic>
      <p:grpSp>
        <p:nvGrpSpPr>
          <p:cNvPr id="130" name="Google Shape;130;p4"/>
          <p:cNvGrpSpPr/>
          <p:nvPr/>
        </p:nvGrpSpPr>
        <p:grpSpPr>
          <a:xfrm>
            <a:off x="988622" y="1348447"/>
            <a:ext cx="3972296" cy="707846"/>
            <a:chOff x="1104407" y="1645330"/>
            <a:chExt cx="3972296" cy="707846"/>
          </a:xfrm>
        </p:grpSpPr>
        <p:sp>
          <p:nvSpPr>
            <p:cNvPr id="131" name="Google Shape;131;p4"/>
            <p:cNvSpPr/>
            <p:nvPr/>
          </p:nvSpPr>
          <p:spPr>
            <a:xfrm>
              <a:off x="1104407" y="1645330"/>
              <a:ext cx="344384" cy="344384"/>
            </a:xfrm>
            <a:prstGeom prst="ellipse">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2" name="Google Shape;132;p4"/>
            <p:cNvSpPr txBox="1"/>
            <p:nvPr/>
          </p:nvSpPr>
          <p:spPr>
            <a:xfrm>
              <a:off x="1276599" y="1645330"/>
              <a:ext cx="3800104"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000" b="1" dirty="0" smtClean="0">
                  <a:solidFill>
                    <a:schemeClr val="dk1"/>
                  </a:solidFill>
                  <a:latin typeface="Montserrat SemiBold"/>
                  <a:ea typeface="Montserrat SemiBold"/>
                  <a:cs typeface="Montserrat SemiBold"/>
                  <a:sym typeface="Montserrat SemiBold"/>
                </a:rPr>
                <a:t>DIGITAL MARKETING IN DIGITAL PUBLISHING</a:t>
              </a:r>
              <a:endParaRPr dirty="0"/>
            </a:p>
          </p:txBody>
        </p:sp>
      </p:grpSp>
      <p:sp>
        <p:nvSpPr>
          <p:cNvPr id="134" name="Google Shape;134;p4"/>
          <p:cNvSpPr txBox="1"/>
          <p:nvPr/>
        </p:nvSpPr>
        <p:spPr>
          <a:xfrm>
            <a:off x="988623" y="2409092"/>
            <a:ext cx="4867054" cy="3693278"/>
          </a:xfrm>
          <a:prstGeom prst="rect">
            <a:avLst/>
          </a:prstGeom>
          <a:noFill/>
          <a:ln>
            <a:noFill/>
          </a:ln>
        </p:spPr>
        <p:txBody>
          <a:bodyPr spcFirstLastPara="1" wrap="square" lIns="91425" tIns="45700" rIns="91425" bIns="45700" anchor="t" anchorCtr="0">
            <a:spAutoFit/>
          </a:bodyPr>
          <a:lstStyle/>
          <a:p>
            <a:pPr algn="just"/>
            <a:r>
              <a:rPr lang="en-US" sz="1800" dirty="0" smtClean="0"/>
              <a:t>It is obvious that Digital Marketing is the main type of Marketing now but even more when it comes to Digital Products.</a:t>
            </a:r>
          </a:p>
          <a:p>
            <a:pPr algn="just"/>
            <a:endParaRPr lang="en-US" sz="1800" dirty="0"/>
          </a:p>
          <a:p>
            <a:pPr algn="just"/>
            <a:r>
              <a:rPr lang="en-US" sz="1800" dirty="0" smtClean="0"/>
              <a:t>Constantly, </a:t>
            </a:r>
            <a:r>
              <a:rPr lang="en-US" sz="1800" dirty="0"/>
              <a:t>digital products such as </a:t>
            </a:r>
            <a:r>
              <a:rPr lang="en-US" sz="1800" dirty="0" smtClean="0"/>
              <a:t>E-books</a:t>
            </a:r>
            <a:r>
              <a:rPr lang="en-US" sz="1800" dirty="0"/>
              <a:t>, online </a:t>
            </a:r>
            <a:r>
              <a:rPr lang="en-US" sz="1800" dirty="0" smtClean="0"/>
              <a:t>courses, </a:t>
            </a:r>
            <a:r>
              <a:rPr lang="en-US" sz="1800" dirty="0"/>
              <a:t>apps, stock </a:t>
            </a:r>
            <a:r>
              <a:rPr lang="en-US" sz="1800" dirty="0" smtClean="0"/>
              <a:t>photos and </a:t>
            </a:r>
            <a:r>
              <a:rPr lang="en-US" sz="1800" dirty="0"/>
              <a:t>much more </a:t>
            </a:r>
            <a:r>
              <a:rPr lang="en-US" sz="1800" dirty="0" smtClean="0"/>
              <a:t>are so sold</a:t>
            </a:r>
            <a:r>
              <a:rPr lang="en-US" sz="1800" dirty="0"/>
              <a:t>, </a:t>
            </a:r>
            <a:r>
              <a:rPr lang="en-US" sz="1800" dirty="0" smtClean="0"/>
              <a:t>distributed and consumed.</a:t>
            </a:r>
          </a:p>
          <a:p>
            <a:pPr algn="just"/>
            <a:endParaRPr lang="en-US" sz="1800" dirty="0"/>
          </a:p>
          <a:p>
            <a:pPr algn="just"/>
            <a:r>
              <a:rPr lang="en-US" sz="1800" dirty="0" smtClean="0"/>
              <a:t>This is why market your digital product in a correct way is so important. Digital products are different so physical ones because them are not tangible so it must be taken into account.</a:t>
            </a:r>
          </a:p>
        </p:txBody>
      </p:sp>
      <p:grpSp>
        <p:nvGrpSpPr>
          <p:cNvPr id="139" name="Google Shape;139;p4"/>
          <p:cNvGrpSpPr/>
          <p:nvPr/>
        </p:nvGrpSpPr>
        <p:grpSpPr>
          <a:xfrm>
            <a:off x="11720945" y="5631872"/>
            <a:ext cx="942109" cy="920337"/>
            <a:chOff x="11720945" y="5631872"/>
            <a:chExt cx="942109" cy="920337"/>
          </a:xfrm>
        </p:grpSpPr>
        <p:sp>
          <p:nvSpPr>
            <p:cNvPr id="140" name="Google Shape;140;p4"/>
            <p:cNvSpPr/>
            <p:nvPr/>
          </p:nvSpPr>
          <p:spPr>
            <a:xfrm>
              <a:off x="11720945" y="5631872"/>
              <a:ext cx="942109" cy="920337"/>
            </a:xfrm>
            <a:prstGeom prst="ellipse">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1" name="Google Shape;141;p4"/>
            <p:cNvSpPr txBox="1"/>
            <p:nvPr/>
          </p:nvSpPr>
          <p:spPr>
            <a:xfrm>
              <a:off x="11847613" y="5861207"/>
              <a:ext cx="34438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400">
                  <a:solidFill>
                    <a:schemeClr val="lt1"/>
                  </a:solidFill>
                  <a:latin typeface="Montserrat"/>
                  <a:ea typeface="Montserrat"/>
                  <a:cs typeface="Montserrat"/>
                  <a:sym typeface="Montserrat"/>
                </a:rPr>
                <a:t>3</a:t>
              </a:r>
              <a:endParaRPr/>
            </a:p>
          </p:txBody>
        </p:sp>
      </p:grpSp>
      <p:sp>
        <p:nvSpPr>
          <p:cNvPr id="142" name="Google Shape;142;p4"/>
          <p:cNvSpPr txBox="1"/>
          <p:nvPr/>
        </p:nvSpPr>
        <p:spPr>
          <a:xfrm>
            <a:off x="225631" y="225631"/>
            <a:ext cx="2398816"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00" dirty="0">
                <a:solidFill>
                  <a:schemeClr val="dk1"/>
                </a:solidFill>
                <a:latin typeface="Montserrat Medium"/>
                <a:ea typeface="Montserrat Medium"/>
                <a:cs typeface="Montserrat Medium"/>
                <a:sym typeface="Montserrat Medium"/>
              </a:rPr>
              <a:t>ECVET </a:t>
            </a:r>
            <a:r>
              <a:rPr lang="es-ES" sz="1000" dirty="0" err="1">
                <a:solidFill>
                  <a:schemeClr val="dk1"/>
                </a:solidFill>
                <a:latin typeface="Montserrat Medium"/>
                <a:ea typeface="Montserrat Medium"/>
                <a:cs typeface="Montserrat Medium"/>
                <a:sym typeface="Montserrat Medium"/>
              </a:rPr>
              <a:t>for</a:t>
            </a:r>
            <a:r>
              <a:rPr lang="es-ES" sz="1000" dirty="0">
                <a:solidFill>
                  <a:schemeClr val="dk1"/>
                </a:solidFill>
                <a:latin typeface="Montserrat Medium"/>
                <a:ea typeface="Montserrat Medium"/>
                <a:cs typeface="Montserrat Medium"/>
                <a:sym typeface="Montserrat Medium"/>
              </a:rPr>
              <a:t> Digital Publishing</a:t>
            </a:r>
            <a:endParaRPr dirty="0"/>
          </a:p>
        </p:txBody>
      </p:sp>
      <p:grpSp>
        <p:nvGrpSpPr>
          <p:cNvPr id="136" name="Google Shape;136;p4"/>
          <p:cNvGrpSpPr/>
          <p:nvPr/>
        </p:nvGrpSpPr>
        <p:grpSpPr>
          <a:xfrm>
            <a:off x="6387593" y="3811637"/>
            <a:ext cx="2600696" cy="2386940"/>
            <a:chOff x="6387593" y="3811637"/>
            <a:chExt cx="2600696" cy="2386940"/>
          </a:xfrm>
        </p:grpSpPr>
        <p:sp>
          <p:nvSpPr>
            <p:cNvPr id="137" name="Google Shape;137;p4"/>
            <p:cNvSpPr/>
            <p:nvPr/>
          </p:nvSpPr>
          <p:spPr>
            <a:xfrm>
              <a:off x="6387593" y="3811637"/>
              <a:ext cx="2600696" cy="2386940"/>
            </a:xfrm>
            <a:prstGeom prst="rect">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8" name="Google Shape;138;p4"/>
            <p:cNvSpPr txBox="1"/>
            <p:nvPr/>
          </p:nvSpPr>
          <p:spPr>
            <a:xfrm>
              <a:off x="6615456" y="4189519"/>
              <a:ext cx="2162338" cy="1631175"/>
            </a:xfrm>
            <a:prstGeom prst="rect">
              <a:avLst/>
            </a:prstGeom>
            <a:noFill/>
            <a:ln>
              <a:noFill/>
            </a:ln>
          </p:spPr>
          <p:txBody>
            <a:bodyPr spcFirstLastPara="1" wrap="square" lIns="91425" tIns="45700" rIns="91425" bIns="45700" anchor="t" anchorCtr="0">
              <a:spAutoFit/>
            </a:bodyPr>
            <a:lstStyle/>
            <a:p>
              <a:pPr lvl="0" algn="ctr"/>
              <a:r>
                <a:rPr lang="en-US" sz="2000" dirty="0" smtClean="0">
                  <a:solidFill>
                    <a:schemeClr val="bg1"/>
                  </a:solidFill>
                </a:rPr>
                <a:t>“E-commerce is growing exponentially and we have to adapt to it”</a:t>
              </a:r>
              <a:endParaRPr sz="2000" dirty="0">
                <a:solidFill>
                  <a:schemeClr val="bg1"/>
                </a:solidFill>
              </a:endParaRPr>
            </a:p>
          </p:txBody>
        </p:sp>
      </p:grpSp>
      <p:sp>
        <p:nvSpPr>
          <p:cNvPr id="18" name="Google Shape;142;p4"/>
          <p:cNvSpPr txBox="1"/>
          <p:nvPr/>
        </p:nvSpPr>
        <p:spPr>
          <a:xfrm>
            <a:off x="225631" y="431168"/>
            <a:ext cx="2398816"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dirty="0"/>
          </a:p>
        </p:txBody>
      </p:sp>
      <p:sp>
        <p:nvSpPr>
          <p:cNvPr id="19" name="Google Shape;142;p4"/>
          <p:cNvSpPr txBox="1"/>
          <p:nvPr/>
        </p:nvSpPr>
        <p:spPr>
          <a:xfrm>
            <a:off x="215753" y="456313"/>
            <a:ext cx="3314739" cy="261570"/>
          </a:xfrm>
          <a:prstGeom prst="rect">
            <a:avLst/>
          </a:prstGeom>
          <a:noFill/>
          <a:ln>
            <a:noFill/>
          </a:ln>
        </p:spPr>
        <p:txBody>
          <a:bodyPr spcFirstLastPara="1" wrap="square" lIns="91425" tIns="45700" rIns="91425" bIns="45700" anchor="t" anchorCtr="0">
            <a:spAutoFit/>
          </a:bodyPr>
          <a:lstStyle/>
          <a:p>
            <a:pPr lvl="0"/>
            <a:r>
              <a:rPr lang="es-ES" sz="1100" b="1" dirty="0"/>
              <a:t>MARKETING &amp; </a:t>
            </a:r>
            <a:r>
              <a:rPr lang="es-ES" sz="1100" b="1" dirty="0" smtClean="0"/>
              <a:t>DISTRIBUTION</a:t>
            </a:r>
            <a:endParaRPr sz="1100" b="1"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7"/>
          <p:cNvSpPr txBox="1">
            <a:spLocks noGrp="1"/>
          </p:cNvSpPr>
          <p:nvPr>
            <p:ph type="title"/>
          </p:nvPr>
        </p:nvSpPr>
        <p:spPr>
          <a:xfrm>
            <a:off x="838195" y="504619"/>
            <a:ext cx="7813436"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000"/>
              <a:buFont typeface="Montserrat SemiBold"/>
              <a:buNone/>
            </a:pPr>
            <a:r>
              <a:rPr lang="es-ES" sz="2000" b="1" dirty="0" smtClean="0">
                <a:latin typeface="Montserrat SemiBold"/>
                <a:ea typeface="Montserrat SemiBold"/>
                <a:cs typeface="Montserrat SemiBold"/>
                <a:sym typeface="Montserrat SemiBold"/>
              </a:rPr>
              <a:t>DIGITAL MARKETING STRATEGY CREATION</a:t>
            </a:r>
            <a:endParaRPr dirty="0"/>
          </a:p>
        </p:txBody>
      </p:sp>
      <p:sp>
        <p:nvSpPr>
          <p:cNvPr id="172" name="Google Shape;172;p7"/>
          <p:cNvSpPr txBox="1"/>
          <p:nvPr/>
        </p:nvSpPr>
        <p:spPr>
          <a:xfrm>
            <a:off x="865055" y="1774436"/>
            <a:ext cx="816429" cy="646331"/>
          </a:xfrm>
          <a:prstGeom prst="rect">
            <a:avLst/>
          </a:prstGeom>
          <a:solidFill>
            <a:srgbClr val="DC053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3600" b="1" dirty="0">
                <a:solidFill>
                  <a:schemeClr val="lt1"/>
                </a:solidFill>
                <a:latin typeface="Montserrat"/>
                <a:ea typeface="Montserrat"/>
                <a:cs typeface="Montserrat"/>
                <a:sym typeface="Montserrat"/>
              </a:rPr>
              <a:t>01</a:t>
            </a:r>
            <a:endParaRPr dirty="0"/>
          </a:p>
        </p:txBody>
      </p:sp>
      <p:sp>
        <p:nvSpPr>
          <p:cNvPr id="173" name="Google Shape;173;p7"/>
          <p:cNvSpPr txBox="1"/>
          <p:nvPr/>
        </p:nvSpPr>
        <p:spPr>
          <a:xfrm>
            <a:off x="838195" y="2979608"/>
            <a:ext cx="816429" cy="646331"/>
          </a:xfrm>
          <a:prstGeom prst="rect">
            <a:avLst/>
          </a:prstGeom>
          <a:solidFill>
            <a:srgbClr val="DC053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3600" b="1" dirty="0">
                <a:solidFill>
                  <a:schemeClr val="lt1"/>
                </a:solidFill>
                <a:latin typeface="Montserrat"/>
                <a:ea typeface="Montserrat"/>
                <a:cs typeface="Montserrat"/>
                <a:sym typeface="Montserrat"/>
              </a:rPr>
              <a:t>02</a:t>
            </a:r>
            <a:endParaRPr dirty="0"/>
          </a:p>
        </p:txBody>
      </p:sp>
      <p:sp>
        <p:nvSpPr>
          <p:cNvPr id="174" name="Google Shape;174;p7"/>
          <p:cNvSpPr txBox="1"/>
          <p:nvPr/>
        </p:nvSpPr>
        <p:spPr>
          <a:xfrm>
            <a:off x="838194" y="4124092"/>
            <a:ext cx="816429" cy="646331"/>
          </a:xfrm>
          <a:prstGeom prst="rect">
            <a:avLst/>
          </a:prstGeom>
          <a:solidFill>
            <a:srgbClr val="DC053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3600" b="1" dirty="0">
                <a:solidFill>
                  <a:schemeClr val="lt1"/>
                </a:solidFill>
                <a:latin typeface="Montserrat"/>
                <a:ea typeface="Montserrat"/>
                <a:cs typeface="Montserrat"/>
                <a:sym typeface="Montserrat"/>
              </a:rPr>
              <a:t>03</a:t>
            </a:r>
            <a:endParaRPr dirty="0"/>
          </a:p>
        </p:txBody>
      </p:sp>
      <p:sp>
        <p:nvSpPr>
          <p:cNvPr id="175" name="Google Shape;175;p7"/>
          <p:cNvSpPr txBox="1"/>
          <p:nvPr/>
        </p:nvSpPr>
        <p:spPr>
          <a:xfrm>
            <a:off x="1873121" y="1753442"/>
            <a:ext cx="3875400" cy="369291"/>
          </a:xfrm>
          <a:prstGeom prst="rect">
            <a:avLst/>
          </a:prstGeom>
          <a:noFill/>
          <a:ln>
            <a:noFill/>
          </a:ln>
        </p:spPr>
        <p:txBody>
          <a:bodyPr spcFirstLastPara="1" wrap="square" lIns="91425" tIns="45700" rIns="91425" bIns="45700" anchor="t" anchorCtr="0">
            <a:spAutoFit/>
          </a:bodyPr>
          <a:lstStyle/>
          <a:p>
            <a:pPr lvl="0"/>
            <a:r>
              <a:rPr lang="es-ES" sz="1800" b="1" dirty="0" smtClean="0">
                <a:solidFill>
                  <a:schemeClr val="dk1"/>
                </a:solidFill>
                <a:latin typeface="Poppins"/>
                <a:ea typeface="Poppins"/>
                <a:cs typeface="Poppins"/>
                <a:sym typeface="Poppins"/>
              </a:rPr>
              <a:t>Explore </a:t>
            </a:r>
            <a:r>
              <a:rPr lang="es-ES" sz="1800" b="1" dirty="0" err="1" smtClean="0">
                <a:solidFill>
                  <a:schemeClr val="dk1"/>
                </a:solidFill>
                <a:latin typeface="Poppins"/>
                <a:ea typeface="Poppins"/>
                <a:cs typeface="Poppins"/>
                <a:sym typeface="Poppins"/>
              </a:rPr>
              <a:t>the</a:t>
            </a:r>
            <a:r>
              <a:rPr lang="es-ES" sz="1800" b="1" dirty="0" smtClean="0">
                <a:solidFill>
                  <a:schemeClr val="dk1"/>
                </a:solidFill>
                <a:latin typeface="Poppins"/>
                <a:ea typeface="Poppins"/>
                <a:cs typeface="Poppins"/>
                <a:sym typeface="Poppins"/>
              </a:rPr>
              <a:t> </a:t>
            </a:r>
            <a:r>
              <a:rPr lang="es-ES" sz="1800" b="1" dirty="0" err="1" smtClean="0">
                <a:solidFill>
                  <a:schemeClr val="dk1"/>
                </a:solidFill>
                <a:latin typeface="Poppins"/>
                <a:ea typeface="Poppins"/>
                <a:cs typeface="Poppins"/>
                <a:sym typeface="Poppins"/>
              </a:rPr>
              <a:t>landscape</a:t>
            </a:r>
            <a:endParaRPr lang="es-ES" sz="1800" b="1" dirty="0" smtClean="0">
              <a:solidFill>
                <a:schemeClr val="dk1"/>
              </a:solidFill>
              <a:latin typeface="Poppins"/>
              <a:ea typeface="Poppins"/>
              <a:cs typeface="Poppins"/>
              <a:sym typeface="Poppins"/>
            </a:endParaRPr>
          </a:p>
        </p:txBody>
      </p:sp>
      <p:sp>
        <p:nvSpPr>
          <p:cNvPr id="177" name="Google Shape;177;p7"/>
          <p:cNvSpPr txBox="1"/>
          <p:nvPr/>
        </p:nvSpPr>
        <p:spPr>
          <a:xfrm>
            <a:off x="1873122" y="2979682"/>
            <a:ext cx="3875315"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800" b="1" dirty="0" smtClean="0">
                <a:solidFill>
                  <a:schemeClr val="dk1"/>
                </a:solidFill>
                <a:latin typeface="Poppins"/>
                <a:ea typeface="Poppins"/>
                <a:cs typeface="Poppins"/>
                <a:sym typeface="Poppins"/>
              </a:rPr>
              <a:t>Set </a:t>
            </a:r>
            <a:r>
              <a:rPr lang="es-ES" sz="1800" b="1" dirty="0" err="1" smtClean="0">
                <a:solidFill>
                  <a:schemeClr val="dk1"/>
                </a:solidFill>
                <a:latin typeface="Poppins"/>
                <a:ea typeface="Poppins"/>
                <a:cs typeface="Poppins"/>
                <a:sym typeface="Poppins"/>
              </a:rPr>
              <a:t>out</a:t>
            </a:r>
            <a:r>
              <a:rPr lang="es-ES" sz="1800" b="1" dirty="0" smtClean="0">
                <a:solidFill>
                  <a:schemeClr val="dk1"/>
                </a:solidFill>
                <a:latin typeface="Poppins"/>
                <a:ea typeface="Poppins"/>
                <a:cs typeface="Poppins"/>
                <a:sym typeface="Poppins"/>
              </a:rPr>
              <a:t> </a:t>
            </a:r>
            <a:r>
              <a:rPr lang="es-ES" sz="1800" b="1" dirty="0" err="1" smtClean="0">
                <a:solidFill>
                  <a:schemeClr val="dk1"/>
                </a:solidFill>
                <a:latin typeface="Poppins"/>
                <a:ea typeface="Poppins"/>
                <a:cs typeface="Poppins"/>
                <a:sym typeface="Poppins"/>
              </a:rPr>
              <a:t>your</a:t>
            </a:r>
            <a:r>
              <a:rPr lang="es-ES" sz="1800" b="1" dirty="0" smtClean="0">
                <a:solidFill>
                  <a:schemeClr val="dk1"/>
                </a:solidFill>
                <a:latin typeface="Poppins"/>
                <a:ea typeface="Poppins"/>
                <a:cs typeface="Poppins"/>
                <a:sym typeface="Poppins"/>
              </a:rPr>
              <a:t> </a:t>
            </a:r>
            <a:r>
              <a:rPr lang="es-ES" sz="1800" b="1" dirty="0" err="1" smtClean="0">
                <a:solidFill>
                  <a:schemeClr val="dk1"/>
                </a:solidFill>
                <a:latin typeface="Poppins"/>
                <a:ea typeface="Poppins"/>
                <a:cs typeface="Poppins"/>
                <a:sym typeface="Poppins"/>
              </a:rPr>
              <a:t>goals</a:t>
            </a:r>
            <a:endParaRPr sz="1800" dirty="0">
              <a:solidFill>
                <a:schemeClr val="dk1"/>
              </a:solidFill>
              <a:latin typeface="Poppins"/>
              <a:ea typeface="Poppins"/>
              <a:cs typeface="Poppins"/>
              <a:sym typeface="Poppins"/>
            </a:endParaRPr>
          </a:p>
        </p:txBody>
      </p:sp>
      <p:sp>
        <p:nvSpPr>
          <p:cNvPr id="178" name="Google Shape;178;p7"/>
          <p:cNvSpPr txBox="1"/>
          <p:nvPr/>
        </p:nvSpPr>
        <p:spPr>
          <a:xfrm>
            <a:off x="225631" y="225631"/>
            <a:ext cx="2398816"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00">
                <a:solidFill>
                  <a:schemeClr val="dk1"/>
                </a:solidFill>
                <a:latin typeface="Montserrat Medium"/>
                <a:ea typeface="Montserrat Medium"/>
                <a:cs typeface="Montserrat Medium"/>
                <a:sym typeface="Montserrat Medium"/>
              </a:rPr>
              <a:t>ECVET for Digital Publishing</a:t>
            </a:r>
            <a:endParaRPr/>
          </a:p>
        </p:txBody>
      </p:sp>
      <p:grpSp>
        <p:nvGrpSpPr>
          <p:cNvPr id="180" name="Google Shape;180;p7"/>
          <p:cNvGrpSpPr/>
          <p:nvPr/>
        </p:nvGrpSpPr>
        <p:grpSpPr>
          <a:xfrm>
            <a:off x="11720945" y="5631872"/>
            <a:ext cx="942109" cy="920337"/>
            <a:chOff x="11720945" y="5631872"/>
            <a:chExt cx="942109" cy="920337"/>
          </a:xfrm>
        </p:grpSpPr>
        <p:sp>
          <p:nvSpPr>
            <p:cNvPr id="181" name="Google Shape;181;p7"/>
            <p:cNvSpPr/>
            <p:nvPr/>
          </p:nvSpPr>
          <p:spPr>
            <a:xfrm>
              <a:off x="11720945" y="5631872"/>
              <a:ext cx="942109" cy="920337"/>
            </a:xfrm>
            <a:prstGeom prst="ellipse">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2" name="Google Shape;182;p7"/>
            <p:cNvSpPr txBox="1"/>
            <p:nvPr/>
          </p:nvSpPr>
          <p:spPr>
            <a:xfrm>
              <a:off x="11847613" y="5861207"/>
              <a:ext cx="344386"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400" dirty="0">
                  <a:solidFill>
                    <a:schemeClr val="lt1"/>
                  </a:solidFill>
                  <a:latin typeface="Montserrat"/>
                  <a:sym typeface="Montserrat"/>
                </a:rPr>
                <a:t>4</a:t>
              </a:r>
              <a:endParaRPr dirty="0"/>
            </a:p>
          </p:txBody>
        </p:sp>
      </p:grpSp>
      <p:sp>
        <p:nvSpPr>
          <p:cNvPr id="14" name="Google Shape;174;p7"/>
          <p:cNvSpPr txBox="1"/>
          <p:nvPr/>
        </p:nvSpPr>
        <p:spPr>
          <a:xfrm>
            <a:off x="838193" y="5308704"/>
            <a:ext cx="816429" cy="646331"/>
          </a:xfrm>
          <a:prstGeom prst="rect">
            <a:avLst/>
          </a:prstGeom>
          <a:solidFill>
            <a:srgbClr val="DC053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3600" b="1" dirty="0" smtClean="0">
                <a:solidFill>
                  <a:schemeClr val="lt1"/>
                </a:solidFill>
                <a:latin typeface="Montserrat"/>
                <a:ea typeface="Montserrat"/>
                <a:cs typeface="Montserrat"/>
                <a:sym typeface="Montserrat"/>
              </a:rPr>
              <a:t>04</a:t>
            </a:r>
            <a:endParaRPr dirty="0"/>
          </a:p>
        </p:txBody>
      </p:sp>
      <p:sp>
        <p:nvSpPr>
          <p:cNvPr id="15" name="Google Shape;172;p7"/>
          <p:cNvSpPr txBox="1"/>
          <p:nvPr/>
        </p:nvSpPr>
        <p:spPr>
          <a:xfrm>
            <a:off x="6837478" y="1774436"/>
            <a:ext cx="816429" cy="646331"/>
          </a:xfrm>
          <a:prstGeom prst="rect">
            <a:avLst/>
          </a:prstGeom>
          <a:solidFill>
            <a:srgbClr val="DC053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3600" b="1" dirty="0" smtClean="0">
                <a:solidFill>
                  <a:schemeClr val="lt1"/>
                </a:solidFill>
                <a:latin typeface="Montserrat"/>
                <a:ea typeface="Montserrat"/>
                <a:cs typeface="Montserrat"/>
                <a:sym typeface="Montserrat"/>
              </a:rPr>
              <a:t>05</a:t>
            </a:r>
            <a:endParaRPr dirty="0"/>
          </a:p>
        </p:txBody>
      </p:sp>
      <p:sp>
        <p:nvSpPr>
          <p:cNvPr id="16" name="Google Shape;177;p7"/>
          <p:cNvSpPr txBox="1"/>
          <p:nvPr/>
        </p:nvSpPr>
        <p:spPr>
          <a:xfrm>
            <a:off x="1873207" y="4124092"/>
            <a:ext cx="3875315" cy="369291"/>
          </a:xfrm>
          <a:prstGeom prst="rect">
            <a:avLst/>
          </a:prstGeom>
          <a:noFill/>
          <a:ln>
            <a:noFill/>
          </a:ln>
        </p:spPr>
        <p:txBody>
          <a:bodyPr spcFirstLastPara="1" wrap="square" lIns="91425" tIns="45700" rIns="91425" bIns="45700" anchor="t" anchorCtr="0">
            <a:spAutoFit/>
          </a:bodyPr>
          <a:lstStyle/>
          <a:p>
            <a:pPr lvl="0"/>
            <a:r>
              <a:rPr lang="es-ES" sz="1800" b="1" dirty="0" smtClean="0">
                <a:solidFill>
                  <a:schemeClr val="dk1"/>
                </a:solidFill>
                <a:latin typeface="Poppins"/>
                <a:ea typeface="Poppins"/>
                <a:cs typeface="Poppins"/>
                <a:sym typeface="Poppins"/>
              </a:rPr>
              <a:t>Define </a:t>
            </a:r>
            <a:r>
              <a:rPr lang="es-ES" sz="1800" b="1" dirty="0" err="1" smtClean="0">
                <a:solidFill>
                  <a:schemeClr val="dk1"/>
                </a:solidFill>
                <a:latin typeface="Poppins"/>
                <a:ea typeface="Poppins"/>
                <a:cs typeface="Poppins"/>
                <a:sym typeface="Poppins"/>
              </a:rPr>
              <a:t>your</a:t>
            </a:r>
            <a:r>
              <a:rPr lang="es-ES" sz="1800" b="1" dirty="0" smtClean="0">
                <a:solidFill>
                  <a:schemeClr val="dk1"/>
                </a:solidFill>
                <a:latin typeface="Poppins"/>
                <a:ea typeface="Poppins"/>
                <a:cs typeface="Poppins"/>
                <a:sym typeface="Poppins"/>
              </a:rPr>
              <a:t> target </a:t>
            </a:r>
            <a:r>
              <a:rPr lang="es-ES" sz="1800" b="1" dirty="0" err="1" smtClean="0">
                <a:solidFill>
                  <a:schemeClr val="dk1"/>
                </a:solidFill>
                <a:latin typeface="Poppins"/>
                <a:ea typeface="Poppins"/>
                <a:cs typeface="Poppins"/>
                <a:sym typeface="Poppins"/>
              </a:rPr>
              <a:t>audience</a:t>
            </a:r>
            <a:endParaRPr sz="1800" dirty="0" smtClean="0">
              <a:solidFill>
                <a:schemeClr val="dk1"/>
              </a:solidFill>
              <a:latin typeface="Poppins"/>
              <a:ea typeface="Poppins"/>
              <a:cs typeface="Poppins"/>
              <a:sym typeface="Poppins"/>
            </a:endParaRPr>
          </a:p>
        </p:txBody>
      </p:sp>
      <p:sp>
        <p:nvSpPr>
          <p:cNvPr id="17" name="Google Shape;172;p7"/>
          <p:cNvSpPr txBox="1"/>
          <p:nvPr/>
        </p:nvSpPr>
        <p:spPr>
          <a:xfrm>
            <a:off x="6837478" y="3099999"/>
            <a:ext cx="816429" cy="646331"/>
          </a:xfrm>
          <a:prstGeom prst="rect">
            <a:avLst/>
          </a:prstGeom>
          <a:solidFill>
            <a:srgbClr val="DC053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3600" b="1" dirty="0" smtClean="0">
                <a:solidFill>
                  <a:schemeClr val="lt1"/>
                </a:solidFill>
                <a:latin typeface="Montserrat"/>
                <a:ea typeface="Montserrat"/>
                <a:cs typeface="Montserrat"/>
                <a:sym typeface="Montserrat"/>
              </a:rPr>
              <a:t>06</a:t>
            </a:r>
            <a:endParaRPr dirty="0"/>
          </a:p>
        </p:txBody>
      </p:sp>
      <p:sp>
        <p:nvSpPr>
          <p:cNvPr id="18" name="Google Shape;172;p7"/>
          <p:cNvSpPr txBox="1"/>
          <p:nvPr/>
        </p:nvSpPr>
        <p:spPr>
          <a:xfrm>
            <a:off x="6837478" y="4185930"/>
            <a:ext cx="816429" cy="646331"/>
          </a:xfrm>
          <a:prstGeom prst="rect">
            <a:avLst/>
          </a:prstGeom>
          <a:solidFill>
            <a:srgbClr val="DC053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3600" b="1" dirty="0" smtClean="0">
                <a:solidFill>
                  <a:schemeClr val="lt1"/>
                </a:solidFill>
                <a:latin typeface="Montserrat"/>
                <a:ea typeface="Montserrat"/>
                <a:cs typeface="Montserrat"/>
                <a:sym typeface="Montserrat"/>
              </a:rPr>
              <a:t>07</a:t>
            </a:r>
            <a:endParaRPr dirty="0"/>
          </a:p>
        </p:txBody>
      </p:sp>
      <p:sp>
        <p:nvSpPr>
          <p:cNvPr id="21" name="Google Shape;175;p7"/>
          <p:cNvSpPr txBox="1"/>
          <p:nvPr/>
        </p:nvSpPr>
        <p:spPr>
          <a:xfrm>
            <a:off x="1885623" y="5262578"/>
            <a:ext cx="3875400" cy="369291"/>
          </a:xfrm>
          <a:prstGeom prst="rect">
            <a:avLst/>
          </a:prstGeom>
          <a:noFill/>
          <a:ln>
            <a:noFill/>
          </a:ln>
        </p:spPr>
        <p:txBody>
          <a:bodyPr spcFirstLastPara="1" wrap="square" lIns="91425" tIns="45700" rIns="91425" bIns="45700" anchor="t" anchorCtr="0">
            <a:spAutoFit/>
          </a:bodyPr>
          <a:lstStyle/>
          <a:p>
            <a:pPr lvl="0"/>
            <a:r>
              <a:rPr lang="es-ES" sz="1800" b="1" dirty="0" err="1" smtClean="0">
                <a:solidFill>
                  <a:schemeClr val="dk1"/>
                </a:solidFill>
                <a:latin typeface="Poppins"/>
                <a:ea typeface="Poppins"/>
                <a:cs typeface="Poppins"/>
                <a:sym typeface="Poppins"/>
              </a:rPr>
              <a:t>Build</a:t>
            </a:r>
            <a:r>
              <a:rPr lang="es-ES" sz="1800" b="1" dirty="0" smtClean="0">
                <a:solidFill>
                  <a:schemeClr val="dk1"/>
                </a:solidFill>
                <a:latin typeface="Poppins"/>
                <a:ea typeface="Poppins"/>
                <a:cs typeface="Poppins"/>
                <a:sym typeface="Poppins"/>
              </a:rPr>
              <a:t> </a:t>
            </a:r>
            <a:r>
              <a:rPr lang="es-ES" sz="1800" b="1" dirty="0" err="1" smtClean="0">
                <a:solidFill>
                  <a:schemeClr val="dk1"/>
                </a:solidFill>
                <a:latin typeface="Poppins"/>
                <a:ea typeface="Poppins"/>
                <a:cs typeface="Poppins"/>
                <a:sym typeface="Poppins"/>
              </a:rPr>
              <a:t>your</a:t>
            </a:r>
            <a:r>
              <a:rPr lang="es-ES" sz="1800" b="1" dirty="0" smtClean="0">
                <a:solidFill>
                  <a:schemeClr val="dk1"/>
                </a:solidFill>
                <a:latin typeface="Poppins"/>
                <a:ea typeface="Poppins"/>
                <a:cs typeface="Poppins"/>
                <a:sym typeface="Poppins"/>
              </a:rPr>
              <a:t> </a:t>
            </a:r>
            <a:r>
              <a:rPr lang="es-ES" sz="1800" b="1" dirty="0" err="1" smtClean="0">
                <a:solidFill>
                  <a:schemeClr val="dk1"/>
                </a:solidFill>
                <a:latin typeface="Poppins"/>
                <a:ea typeface="Poppins"/>
                <a:cs typeface="Poppins"/>
                <a:sym typeface="Poppins"/>
              </a:rPr>
              <a:t>content</a:t>
            </a:r>
            <a:r>
              <a:rPr lang="es-ES" sz="1800" b="1" dirty="0" smtClean="0">
                <a:solidFill>
                  <a:schemeClr val="dk1"/>
                </a:solidFill>
                <a:latin typeface="Poppins"/>
                <a:ea typeface="Poppins"/>
                <a:cs typeface="Poppins"/>
                <a:sym typeface="Poppins"/>
              </a:rPr>
              <a:t> </a:t>
            </a:r>
            <a:r>
              <a:rPr lang="es-ES" sz="1800" b="1" dirty="0" err="1" smtClean="0">
                <a:solidFill>
                  <a:schemeClr val="dk1"/>
                </a:solidFill>
                <a:latin typeface="Poppins"/>
                <a:ea typeface="Poppins"/>
                <a:cs typeface="Poppins"/>
                <a:sym typeface="Poppins"/>
              </a:rPr>
              <a:t>strategy</a:t>
            </a:r>
            <a:endParaRPr lang="es-ES" sz="1800" b="1" dirty="0" smtClean="0">
              <a:solidFill>
                <a:schemeClr val="dk1"/>
              </a:solidFill>
              <a:latin typeface="Poppins"/>
              <a:ea typeface="Poppins"/>
              <a:cs typeface="Poppins"/>
              <a:sym typeface="Poppins"/>
            </a:endParaRPr>
          </a:p>
        </p:txBody>
      </p:sp>
      <p:sp>
        <p:nvSpPr>
          <p:cNvPr id="22" name="Google Shape;175;p7"/>
          <p:cNvSpPr txBox="1"/>
          <p:nvPr/>
        </p:nvSpPr>
        <p:spPr>
          <a:xfrm>
            <a:off x="7845545" y="1774477"/>
            <a:ext cx="3875400" cy="646290"/>
          </a:xfrm>
          <a:prstGeom prst="rect">
            <a:avLst/>
          </a:prstGeom>
          <a:noFill/>
          <a:ln>
            <a:noFill/>
          </a:ln>
        </p:spPr>
        <p:txBody>
          <a:bodyPr spcFirstLastPara="1" wrap="square" lIns="91425" tIns="45700" rIns="91425" bIns="45700" anchor="t" anchorCtr="0">
            <a:spAutoFit/>
          </a:bodyPr>
          <a:lstStyle/>
          <a:p>
            <a:pPr lvl="0"/>
            <a:r>
              <a:rPr lang="es-ES" sz="1800" b="1" dirty="0" err="1" smtClean="0">
                <a:solidFill>
                  <a:schemeClr val="dk1"/>
                </a:solidFill>
                <a:latin typeface="Poppins"/>
                <a:ea typeface="Poppins"/>
                <a:cs typeface="Poppins"/>
                <a:sym typeface="Poppins"/>
              </a:rPr>
              <a:t>Choose</a:t>
            </a:r>
            <a:r>
              <a:rPr lang="es-ES" sz="1800" b="1" dirty="0" smtClean="0">
                <a:solidFill>
                  <a:schemeClr val="dk1"/>
                </a:solidFill>
                <a:latin typeface="Poppins"/>
                <a:ea typeface="Poppins"/>
                <a:cs typeface="Poppins"/>
                <a:sym typeface="Poppins"/>
              </a:rPr>
              <a:t> </a:t>
            </a:r>
            <a:r>
              <a:rPr lang="es-ES" sz="1800" b="1" dirty="0" err="1" smtClean="0">
                <a:solidFill>
                  <a:schemeClr val="dk1"/>
                </a:solidFill>
                <a:latin typeface="Poppins"/>
                <a:ea typeface="Poppins"/>
                <a:cs typeface="Poppins"/>
                <a:sym typeface="Poppins"/>
              </a:rPr>
              <a:t>your</a:t>
            </a:r>
            <a:r>
              <a:rPr lang="es-ES" sz="1800" b="1" dirty="0" smtClean="0">
                <a:solidFill>
                  <a:schemeClr val="dk1"/>
                </a:solidFill>
                <a:latin typeface="Poppins"/>
                <a:ea typeface="Poppins"/>
                <a:cs typeface="Poppins"/>
                <a:sym typeface="Poppins"/>
              </a:rPr>
              <a:t> </a:t>
            </a:r>
            <a:r>
              <a:rPr lang="es-ES" sz="1800" b="1" dirty="0" err="1" smtClean="0">
                <a:solidFill>
                  <a:schemeClr val="dk1"/>
                </a:solidFill>
                <a:latin typeface="Poppins"/>
                <a:ea typeface="Poppins"/>
                <a:cs typeface="Poppins"/>
                <a:sym typeface="Poppins"/>
              </a:rPr>
              <a:t>channels</a:t>
            </a:r>
            <a:r>
              <a:rPr lang="es-ES" sz="1800" b="1" dirty="0" smtClean="0">
                <a:solidFill>
                  <a:schemeClr val="dk1"/>
                </a:solidFill>
                <a:latin typeface="Poppins"/>
                <a:ea typeface="Poppins"/>
                <a:cs typeface="Poppins"/>
                <a:sym typeface="Poppins"/>
              </a:rPr>
              <a:t> and </a:t>
            </a:r>
            <a:r>
              <a:rPr lang="es-ES" sz="1800" b="1" dirty="0" err="1" smtClean="0">
                <a:solidFill>
                  <a:schemeClr val="dk1"/>
                </a:solidFill>
                <a:latin typeface="Poppins"/>
                <a:ea typeface="Poppins"/>
                <a:cs typeface="Poppins"/>
                <a:sym typeface="Poppins"/>
              </a:rPr>
              <a:t>tactics</a:t>
            </a:r>
            <a:endParaRPr lang="es-ES" sz="1800" b="1" dirty="0" smtClean="0">
              <a:solidFill>
                <a:schemeClr val="dk1"/>
              </a:solidFill>
              <a:latin typeface="Poppins"/>
              <a:ea typeface="Poppins"/>
              <a:cs typeface="Poppins"/>
              <a:sym typeface="Poppins"/>
            </a:endParaRPr>
          </a:p>
        </p:txBody>
      </p:sp>
      <p:sp>
        <p:nvSpPr>
          <p:cNvPr id="23" name="Google Shape;175;p7"/>
          <p:cNvSpPr txBox="1"/>
          <p:nvPr/>
        </p:nvSpPr>
        <p:spPr>
          <a:xfrm>
            <a:off x="7845545" y="3072199"/>
            <a:ext cx="3875400" cy="369291"/>
          </a:xfrm>
          <a:prstGeom prst="rect">
            <a:avLst/>
          </a:prstGeom>
          <a:noFill/>
          <a:ln>
            <a:noFill/>
          </a:ln>
        </p:spPr>
        <p:txBody>
          <a:bodyPr spcFirstLastPara="1" wrap="square" lIns="91425" tIns="45700" rIns="91425" bIns="45700" anchor="t" anchorCtr="0">
            <a:spAutoFit/>
          </a:bodyPr>
          <a:lstStyle/>
          <a:p>
            <a:pPr lvl="0"/>
            <a:r>
              <a:rPr lang="es-ES" sz="1800" b="1" dirty="0" smtClean="0">
                <a:solidFill>
                  <a:schemeClr val="dk1"/>
                </a:solidFill>
                <a:latin typeface="Poppins"/>
                <a:ea typeface="Poppins"/>
                <a:cs typeface="Poppins"/>
                <a:sym typeface="Poppins"/>
              </a:rPr>
              <a:t>Set </a:t>
            </a:r>
            <a:r>
              <a:rPr lang="es-ES" sz="1800" b="1" dirty="0" err="1" smtClean="0">
                <a:solidFill>
                  <a:schemeClr val="dk1"/>
                </a:solidFill>
                <a:latin typeface="Poppins"/>
                <a:ea typeface="Poppins"/>
                <a:cs typeface="Poppins"/>
                <a:sym typeface="Poppins"/>
              </a:rPr>
              <a:t>indicators</a:t>
            </a:r>
            <a:r>
              <a:rPr lang="es-ES" sz="1800" b="1" dirty="0" smtClean="0">
                <a:solidFill>
                  <a:schemeClr val="dk1"/>
                </a:solidFill>
                <a:latin typeface="Poppins"/>
                <a:ea typeface="Poppins"/>
                <a:cs typeface="Poppins"/>
                <a:sym typeface="Poppins"/>
              </a:rPr>
              <a:t> and </a:t>
            </a:r>
            <a:r>
              <a:rPr lang="es-ES" sz="1800" b="1" dirty="0" err="1" smtClean="0">
                <a:solidFill>
                  <a:schemeClr val="dk1"/>
                </a:solidFill>
                <a:latin typeface="Poppins"/>
                <a:ea typeface="Poppins"/>
                <a:cs typeface="Poppins"/>
                <a:sym typeface="Poppins"/>
              </a:rPr>
              <a:t>benchmark</a:t>
            </a:r>
            <a:endParaRPr lang="es-ES" sz="1800" b="1" dirty="0" smtClean="0">
              <a:solidFill>
                <a:schemeClr val="dk1"/>
              </a:solidFill>
              <a:latin typeface="Poppins"/>
              <a:ea typeface="Poppins"/>
              <a:cs typeface="Poppins"/>
              <a:sym typeface="Poppins"/>
            </a:endParaRPr>
          </a:p>
        </p:txBody>
      </p:sp>
      <p:sp>
        <p:nvSpPr>
          <p:cNvPr id="24" name="Google Shape;175;p7"/>
          <p:cNvSpPr txBox="1"/>
          <p:nvPr/>
        </p:nvSpPr>
        <p:spPr>
          <a:xfrm>
            <a:off x="7928172" y="4139804"/>
            <a:ext cx="3875400" cy="369291"/>
          </a:xfrm>
          <a:prstGeom prst="rect">
            <a:avLst/>
          </a:prstGeom>
          <a:noFill/>
          <a:ln>
            <a:noFill/>
          </a:ln>
        </p:spPr>
        <p:txBody>
          <a:bodyPr spcFirstLastPara="1" wrap="square" lIns="91425" tIns="45700" rIns="91425" bIns="45700" anchor="t" anchorCtr="0">
            <a:spAutoFit/>
          </a:bodyPr>
          <a:lstStyle/>
          <a:p>
            <a:pPr lvl="0"/>
            <a:r>
              <a:rPr lang="es-ES" sz="1800" b="1" dirty="0" err="1" smtClean="0">
                <a:solidFill>
                  <a:schemeClr val="dk1"/>
                </a:solidFill>
                <a:latin typeface="Poppins"/>
                <a:ea typeface="Poppins"/>
                <a:cs typeface="Poppins"/>
                <a:sym typeface="Poppins"/>
              </a:rPr>
              <a:t>Pay</a:t>
            </a:r>
            <a:r>
              <a:rPr lang="es-ES" sz="1800" b="1" dirty="0" smtClean="0">
                <a:solidFill>
                  <a:schemeClr val="dk1"/>
                </a:solidFill>
                <a:latin typeface="Poppins"/>
                <a:ea typeface="Poppins"/>
                <a:cs typeface="Poppins"/>
                <a:sym typeface="Poppins"/>
              </a:rPr>
              <a:t> </a:t>
            </a:r>
            <a:r>
              <a:rPr lang="es-ES" sz="1800" b="1" dirty="0" err="1" smtClean="0">
                <a:solidFill>
                  <a:schemeClr val="dk1"/>
                </a:solidFill>
                <a:latin typeface="Poppins"/>
                <a:ea typeface="Poppins"/>
                <a:cs typeface="Poppins"/>
                <a:sym typeface="Poppins"/>
              </a:rPr>
              <a:t>attention</a:t>
            </a:r>
            <a:r>
              <a:rPr lang="es-ES" sz="1800" b="1" dirty="0" smtClean="0">
                <a:solidFill>
                  <a:schemeClr val="dk1"/>
                </a:solidFill>
                <a:latin typeface="Poppins"/>
                <a:ea typeface="Poppins"/>
                <a:cs typeface="Poppins"/>
                <a:sym typeface="Poppins"/>
              </a:rPr>
              <a:t> to </a:t>
            </a:r>
            <a:r>
              <a:rPr lang="es-ES" sz="1800" b="1" dirty="0" err="1" smtClean="0">
                <a:solidFill>
                  <a:schemeClr val="dk1"/>
                </a:solidFill>
                <a:latin typeface="Poppins"/>
                <a:ea typeface="Poppins"/>
                <a:cs typeface="Poppins"/>
                <a:sym typeface="Poppins"/>
              </a:rPr>
              <a:t>the</a:t>
            </a:r>
            <a:r>
              <a:rPr lang="es-ES" sz="1800" b="1" dirty="0" smtClean="0">
                <a:solidFill>
                  <a:schemeClr val="dk1"/>
                </a:solidFill>
                <a:latin typeface="Poppins"/>
                <a:ea typeface="Poppins"/>
                <a:cs typeface="Poppins"/>
                <a:sym typeface="Poppins"/>
              </a:rPr>
              <a:t> </a:t>
            </a:r>
            <a:r>
              <a:rPr lang="es-ES" sz="1800" b="1" dirty="0" err="1" smtClean="0">
                <a:solidFill>
                  <a:schemeClr val="dk1"/>
                </a:solidFill>
                <a:latin typeface="Poppins"/>
                <a:ea typeface="Poppins"/>
                <a:cs typeface="Poppins"/>
                <a:sym typeface="Poppins"/>
              </a:rPr>
              <a:t>detail</a:t>
            </a:r>
            <a:endParaRPr lang="es-ES" sz="1800" b="1" dirty="0" smtClean="0">
              <a:solidFill>
                <a:schemeClr val="dk1"/>
              </a:solidFill>
              <a:latin typeface="Poppins"/>
              <a:ea typeface="Poppins"/>
              <a:cs typeface="Poppins"/>
              <a:sym typeface="Poppins"/>
            </a:endParaRPr>
          </a:p>
        </p:txBody>
      </p:sp>
      <p:sp>
        <p:nvSpPr>
          <p:cNvPr id="25" name="Google Shape;142;p4"/>
          <p:cNvSpPr txBox="1"/>
          <p:nvPr/>
        </p:nvSpPr>
        <p:spPr>
          <a:xfrm>
            <a:off x="215753" y="456313"/>
            <a:ext cx="3314739" cy="261570"/>
          </a:xfrm>
          <a:prstGeom prst="rect">
            <a:avLst/>
          </a:prstGeom>
          <a:noFill/>
          <a:ln>
            <a:noFill/>
          </a:ln>
        </p:spPr>
        <p:txBody>
          <a:bodyPr spcFirstLastPara="1" wrap="square" lIns="91425" tIns="45700" rIns="91425" bIns="45700" anchor="t" anchorCtr="0">
            <a:spAutoFit/>
          </a:bodyPr>
          <a:lstStyle/>
          <a:p>
            <a:pPr lvl="0"/>
            <a:r>
              <a:rPr lang="es-ES" sz="1100" b="1" dirty="0"/>
              <a:t>MARKETING &amp; </a:t>
            </a:r>
            <a:r>
              <a:rPr lang="es-ES" sz="1100" b="1" dirty="0" smtClean="0"/>
              <a:t>DISTRIBUTION</a:t>
            </a:r>
            <a:endParaRPr sz="1100" b="1" dirty="0"/>
          </a:p>
        </p:txBody>
      </p:sp>
      <p:sp>
        <p:nvSpPr>
          <p:cNvPr id="26" name="Google Shape;114;p3"/>
          <p:cNvSpPr txBox="1"/>
          <p:nvPr/>
        </p:nvSpPr>
        <p:spPr>
          <a:xfrm>
            <a:off x="1873122" y="2082647"/>
            <a:ext cx="4316663" cy="584735"/>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rtl="0">
              <a:spcBef>
                <a:spcPts val="0"/>
              </a:spcBef>
              <a:spcAft>
                <a:spcPts val="0"/>
              </a:spcAft>
              <a:buNone/>
            </a:pPr>
            <a:r>
              <a:rPr lang="es-ES" sz="1600" dirty="0" err="1" smtClean="0">
                <a:solidFill>
                  <a:srgbClr val="212529"/>
                </a:solidFill>
                <a:latin typeface="Poppins"/>
                <a:ea typeface="Poppins"/>
                <a:cs typeface="Poppins"/>
                <a:sym typeface="Poppins"/>
              </a:rPr>
              <a:t>Study</a:t>
            </a:r>
            <a:r>
              <a:rPr lang="es-ES" sz="1600" dirty="0" smtClean="0">
                <a:solidFill>
                  <a:srgbClr val="212529"/>
                </a:solidFill>
                <a:latin typeface="Poppins"/>
                <a:ea typeface="Poppins"/>
                <a:cs typeface="Poppins"/>
                <a:sym typeface="Poppins"/>
              </a:rPr>
              <a:t> </a:t>
            </a:r>
            <a:r>
              <a:rPr lang="es-ES" sz="1600" dirty="0" err="1" smtClean="0">
                <a:solidFill>
                  <a:srgbClr val="212529"/>
                </a:solidFill>
                <a:latin typeface="Poppins"/>
                <a:ea typeface="Poppins"/>
                <a:cs typeface="Poppins"/>
                <a:sym typeface="Poppins"/>
              </a:rPr>
              <a:t>your</a:t>
            </a:r>
            <a:r>
              <a:rPr lang="es-ES" sz="1600" dirty="0" smtClean="0">
                <a:solidFill>
                  <a:srgbClr val="212529"/>
                </a:solidFill>
                <a:latin typeface="Poppins"/>
                <a:ea typeface="Poppins"/>
                <a:cs typeface="Poppins"/>
                <a:sym typeface="Poppins"/>
              </a:rPr>
              <a:t> </a:t>
            </a:r>
            <a:r>
              <a:rPr lang="es-ES" sz="1600" dirty="0" err="1" smtClean="0">
                <a:solidFill>
                  <a:srgbClr val="212529"/>
                </a:solidFill>
                <a:latin typeface="Poppins"/>
                <a:ea typeface="Poppins"/>
                <a:cs typeface="Poppins"/>
                <a:sym typeface="Poppins"/>
              </a:rPr>
              <a:t>competitors</a:t>
            </a:r>
            <a:r>
              <a:rPr lang="es-ES" sz="1600" dirty="0" smtClean="0">
                <a:solidFill>
                  <a:srgbClr val="212529"/>
                </a:solidFill>
                <a:latin typeface="Poppins"/>
                <a:ea typeface="Poppins"/>
                <a:cs typeface="Poppins"/>
                <a:sym typeface="Poppins"/>
              </a:rPr>
              <a:t> and </a:t>
            </a:r>
            <a:r>
              <a:rPr lang="es-ES" sz="1600" dirty="0" err="1" smtClean="0">
                <a:solidFill>
                  <a:srgbClr val="212529"/>
                </a:solidFill>
                <a:latin typeface="Poppins"/>
                <a:ea typeface="Poppins"/>
                <a:cs typeface="Poppins"/>
                <a:sym typeface="Poppins"/>
              </a:rPr>
              <a:t>your</a:t>
            </a:r>
            <a:r>
              <a:rPr lang="es-ES" sz="1600" dirty="0" smtClean="0">
                <a:solidFill>
                  <a:srgbClr val="212529"/>
                </a:solidFill>
                <a:latin typeface="Poppins"/>
                <a:ea typeface="Poppins"/>
                <a:cs typeface="Poppins"/>
                <a:sym typeface="Poppins"/>
              </a:rPr>
              <a:t> performance and </a:t>
            </a:r>
            <a:r>
              <a:rPr lang="es-ES" sz="1600" dirty="0" err="1" smtClean="0">
                <a:solidFill>
                  <a:srgbClr val="212529"/>
                </a:solidFill>
                <a:latin typeface="Poppins"/>
                <a:ea typeface="Poppins"/>
                <a:cs typeface="Poppins"/>
                <a:sym typeface="Poppins"/>
              </a:rPr>
              <a:t>analyse</a:t>
            </a:r>
            <a:r>
              <a:rPr lang="es-ES" sz="1600" dirty="0" smtClean="0">
                <a:solidFill>
                  <a:srgbClr val="212529"/>
                </a:solidFill>
                <a:latin typeface="Poppins"/>
                <a:ea typeface="Poppins"/>
                <a:cs typeface="Poppins"/>
                <a:sym typeface="Poppins"/>
              </a:rPr>
              <a:t> </a:t>
            </a:r>
            <a:r>
              <a:rPr lang="es-ES" sz="1600" dirty="0" err="1" smtClean="0">
                <a:solidFill>
                  <a:srgbClr val="212529"/>
                </a:solidFill>
                <a:latin typeface="Poppins"/>
                <a:ea typeface="Poppins"/>
                <a:cs typeface="Poppins"/>
                <a:sym typeface="Poppins"/>
              </a:rPr>
              <a:t>the</a:t>
            </a:r>
            <a:r>
              <a:rPr lang="es-ES" sz="1600" dirty="0" smtClean="0">
                <a:solidFill>
                  <a:srgbClr val="212529"/>
                </a:solidFill>
                <a:latin typeface="Poppins"/>
                <a:ea typeface="Poppins"/>
                <a:cs typeface="Poppins"/>
                <a:sym typeface="Poppins"/>
              </a:rPr>
              <a:t> </a:t>
            </a:r>
            <a:r>
              <a:rPr lang="es-ES" sz="1600" dirty="0" err="1" smtClean="0">
                <a:solidFill>
                  <a:srgbClr val="212529"/>
                </a:solidFill>
                <a:latin typeface="Poppins"/>
                <a:ea typeface="Poppins"/>
                <a:cs typeface="Poppins"/>
                <a:sym typeface="Poppins"/>
              </a:rPr>
              <a:t>results</a:t>
            </a:r>
            <a:r>
              <a:rPr lang="es-ES" sz="1600" dirty="0" smtClean="0">
                <a:solidFill>
                  <a:srgbClr val="212529"/>
                </a:solidFill>
                <a:latin typeface="Poppins"/>
                <a:ea typeface="Poppins"/>
                <a:cs typeface="Poppins"/>
                <a:sym typeface="Poppins"/>
              </a:rPr>
              <a:t>.</a:t>
            </a:r>
            <a:endParaRPr sz="1600" dirty="0">
              <a:solidFill>
                <a:schemeClr val="dk1"/>
              </a:solidFill>
              <a:latin typeface="Poppins"/>
              <a:ea typeface="Poppins"/>
              <a:cs typeface="Poppins"/>
              <a:sym typeface="Poppins"/>
            </a:endParaRPr>
          </a:p>
        </p:txBody>
      </p:sp>
      <p:sp>
        <p:nvSpPr>
          <p:cNvPr id="27" name="Google Shape;114;p3"/>
          <p:cNvSpPr txBox="1"/>
          <p:nvPr/>
        </p:nvSpPr>
        <p:spPr>
          <a:xfrm>
            <a:off x="1873121" y="3272233"/>
            <a:ext cx="4316663" cy="338514"/>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rtl="0">
              <a:spcBef>
                <a:spcPts val="0"/>
              </a:spcBef>
              <a:spcAft>
                <a:spcPts val="0"/>
              </a:spcAft>
              <a:buNone/>
            </a:pPr>
            <a:r>
              <a:rPr lang="es-ES" sz="1600" dirty="0" err="1" smtClean="0">
                <a:solidFill>
                  <a:srgbClr val="212529"/>
                </a:solidFill>
                <a:latin typeface="Poppins"/>
                <a:ea typeface="Poppins"/>
                <a:cs typeface="Poppins"/>
                <a:sym typeface="Poppins"/>
              </a:rPr>
              <a:t>What</a:t>
            </a:r>
            <a:r>
              <a:rPr lang="es-ES" sz="1600" dirty="0" smtClean="0">
                <a:solidFill>
                  <a:srgbClr val="212529"/>
                </a:solidFill>
                <a:latin typeface="Poppins"/>
                <a:ea typeface="Poppins"/>
                <a:cs typeface="Poppins"/>
                <a:sym typeface="Poppins"/>
              </a:rPr>
              <a:t> do </a:t>
            </a:r>
            <a:r>
              <a:rPr lang="es-ES" sz="1600" dirty="0" err="1" smtClean="0">
                <a:solidFill>
                  <a:srgbClr val="212529"/>
                </a:solidFill>
                <a:latin typeface="Poppins"/>
                <a:ea typeface="Poppins"/>
                <a:cs typeface="Poppins"/>
                <a:sym typeface="Poppins"/>
              </a:rPr>
              <a:t>you</a:t>
            </a:r>
            <a:r>
              <a:rPr lang="es-ES" sz="1600" dirty="0" smtClean="0">
                <a:solidFill>
                  <a:srgbClr val="212529"/>
                </a:solidFill>
                <a:latin typeface="Poppins"/>
                <a:ea typeface="Poppins"/>
                <a:cs typeface="Poppins"/>
                <a:sym typeface="Poppins"/>
              </a:rPr>
              <a:t> </a:t>
            </a:r>
            <a:r>
              <a:rPr lang="es-ES" sz="1600" dirty="0" err="1" smtClean="0">
                <a:solidFill>
                  <a:srgbClr val="212529"/>
                </a:solidFill>
                <a:latin typeface="Poppins"/>
                <a:ea typeface="Poppins"/>
                <a:cs typeface="Poppins"/>
                <a:sym typeface="Poppins"/>
              </a:rPr>
              <a:t>want</a:t>
            </a:r>
            <a:r>
              <a:rPr lang="es-ES" sz="1600" dirty="0" smtClean="0">
                <a:solidFill>
                  <a:srgbClr val="212529"/>
                </a:solidFill>
                <a:latin typeface="Poppins"/>
                <a:ea typeface="Poppins"/>
                <a:cs typeface="Poppins"/>
                <a:sym typeface="Poppins"/>
              </a:rPr>
              <a:t> to </a:t>
            </a:r>
            <a:r>
              <a:rPr lang="es-ES" sz="1600" dirty="0" err="1" smtClean="0">
                <a:solidFill>
                  <a:srgbClr val="212529"/>
                </a:solidFill>
                <a:latin typeface="Poppins"/>
                <a:ea typeface="Poppins"/>
                <a:cs typeface="Poppins"/>
                <a:sym typeface="Poppins"/>
              </a:rPr>
              <a:t>achieve</a:t>
            </a:r>
            <a:r>
              <a:rPr lang="es-ES" sz="1600" dirty="0" smtClean="0">
                <a:solidFill>
                  <a:srgbClr val="212529"/>
                </a:solidFill>
                <a:latin typeface="Poppins"/>
                <a:ea typeface="Poppins"/>
                <a:cs typeface="Poppins"/>
                <a:sym typeface="Poppins"/>
              </a:rPr>
              <a:t> and </a:t>
            </a:r>
            <a:r>
              <a:rPr lang="es-ES" sz="1600" dirty="0" err="1" smtClean="0">
                <a:solidFill>
                  <a:srgbClr val="212529"/>
                </a:solidFill>
                <a:latin typeface="Poppins"/>
                <a:ea typeface="Poppins"/>
                <a:cs typeface="Poppins"/>
                <a:sym typeface="Poppins"/>
              </a:rPr>
              <a:t>how</a:t>
            </a:r>
            <a:r>
              <a:rPr lang="es-ES" sz="1600" dirty="0" smtClean="0">
                <a:solidFill>
                  <a:srgbClr val="212529"/>
                </a:solidFill>
                <a:latin typeface="Poppins"/>
                <a:ea typeface="Poppins"/>
                <a:cs typeface="Poppins"/>
                <a:sym typeface="Poppins"/>
              </a:rPr>
              <a:t>.</a:t>
            </a:r>
            <a:endParaRPr sz="1600" dirty="0">
              <a:solidFill>
                <a:schemeClr val="dk1"/>
              </a:solidFill>
              <a:latin typeface="Poppins"/>
              <a:ea typeface="Poppins"/>
              <a:cs typeface="Poppins"/>
              <a:sym typeface="Poppins"/>
            </a:endParaRPr>
          </a:p>
        </p:txBody>
      </p:sp>
      <p:sp>
        <p:nvSpPr>
          <p:cNvPr id="28" name="Google Shape;114;p3"/>
          <p:cNvSpPr txBox="1"/>
          <p:nvPr/>
        </p:nvSpPr>
        <p:spPr>
          <a:xfrm>
            <a:off x="1873122" y="4405593"/>
            <a:ext cx="4316663" cy="338514"/>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rtl="0">
              <a:spcBef>
                <a:spcPts val="0"/>
              </a:spcBef>
              <a:spcAft>
                <a:spcPts val="0"/>
              </a:spcAft>
              <a:buNone/>
            </a:pPr>
            <a:r>
              <a:rPr lang="es-ES" sz="1600" dirty="0" err="1" smtClean="0">
                <a:solidFill>
                  <a:srgbClr val="212529"/>
                </a:solidFill>
                <a:latin typeface="Poppins"/>
                <a:ea typeface="Poppins"/>
                <a:cs typeface="Poppins"/>
                <a:sym typeface="Poppins"/>
              </a:rPr>
              <a:t>Select</a:t>
            </a:r>
            <a:r>
              <a:rPr lang="es-ES" sz="1600" dirty="0" smtClean="0">
                <a:solidFill>
                  <a:srgbClr val="212529"/>
                </a:solidFill>
                <a:latin typeface="Poppins"/>
                <a:ea typeface="Poppins"/>
                <a:cs typeface="Poppins"/>
                <a:sym typeface="Poppins"/>
              </a:rPr>
              <a:t> to </a:t>
            </a:r>
            <a:r>
              <a:rPr lang="es-ES" sz="1600" dirty="0" err="1" smtClean="0">
                <a:solidFill>
                  <a:srgbClr val="212529"/>
                </a:solidFill>
                <a:latin typeface="Poppins"/>
                <a:ea typeface="Poppins"/>
                <a:cs typeface="Poppins"/>
                <a:sym typeface="Poppins"/>
              </a:rPr>
              <a:t>whom</a:t>
            </a:r>
            <a:r>
              <a:rPr lang="es-ES" sz="1600" dirty="0" smtClean="0">
                <a:solidFill>
                  <a:srgbClr val="212529"/>
                </a:solidFill>
                <a:latin typeface="Poppins"/>
                <a:ea typeface="Poppins"/>
                <a:cs typeface="Poppins"/>
                <a:sym typeface="Poppins"/>
              </a:rPr>
              <a:t> are </a:t>
            </a:r>
            <a:r>
              <a:rPr lang="es-ES" sz="1600" dirty="0" err="1" smtClean="0">
                <a:solidFill>
                  <a:srgbClr val="212529"/>
                </a:solidFill>
                <a:latin typeface="Poppins"/>
                <a:ea typeface="Poppins"/>
                <a:cs typeface="Poppins"/>
                <a:sym typeface="Poppins"/>
              </a:rPr>
              <a:t>you</a:t>
            </a:r>
            <a:r>
              <a:rPr lang="es-ES" sz="1600" dirty="0" smtClean="0">
                <a:solidFill>
                  <a:srgbClr val="212529"/>
                </a:solidFill>
                <a:latin typeface="Poppins"/>
                <a:ea typeface="Poppins"/>
                <a:cs typeface="Poppins"/>
                <a:sym typeface="Poppins"/>
              </a:rPr>
              <a:t> </a:t>
            </a:r>
            <a:r>
              <a:rPr lang="es-ES" sz="1600" dirty="0" err="1" smtClean="0">
                <a:solidFill>
                  <a:srgbClr val="212529"/>
                </a:solidFill>
                <a:latin typeface="Poppins"/>
                <a:ea typeface="Poppins"/>
                <a:cs typeface="Poppins"/>
                <a:sym typeface="Poppins"/>
              </a:rPr>
              <a:t>aimed</a:t>
            </a:r>
            <a:r>
              <a:rPr lang="es-ES" sz="1600" dirty="0">
                <a:solidFill>
                  <a:srgbClr val="212529"/>
                </a:solidFill>
                <a:latin typeface="Poppins"/>
                <a:ea typeface="Poppins"/>
                <a:cs typeface="Poppins"/>
                <a:sym typeface="Poppins"/>
              </a:rPr>
              <a:t>.</a:t>
            </a:r>
            <a:endParaRPr sz="1600" dirty="0">
              <a:solidFill>
                <a:schemeClr val="dk1"/>
              </a:solidFill>
              <a:latin typeface="Poppins"/>
              <a:ea typeface="Poppins"/>
              <a:cs typeface="Poppins"/>
              <a:sym typeface="Poppins"/>
            </a:endParaRPr>
          </a:p>
        </p:txBody>
      </p:sp>
      <p:sp>
        <p:nvSpPr>
          <p:cNvPr id="29" name="Google Shape;114;p3"/>
          <p:cNvSpPr txBox="1"/>
          <p:nvPr/>
        </p:nvSpPr>
        <p:spPr>
          <a:xfrm>
            <a:off x="1885623" y="5538953"/>
            <a:ext cx="4316663" cy="338514"/>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rtl="0">
              <a:spcBef>
                <a:spcPts val="0"/>
              </a:spcBef>
              <a:spcAft>
                <a:spcPts val="0"/>
              </a:spcAft>
              <a:buNone/>
            </a:pPr>
            <a:r>
              <a:rPr lang="es-ES" sz="1600" dirty="0" smtClean="0">
                <a:solidFill>
                  <a:srgbClr val="212529"/>
                </a:solidFill>
                <a:latin typeface="Poppins"/>
                <a:ea typeface="Poppins"/>
                <a:cs typeface="Poppins"/>
                <a:sym typeface="Poppins"/>
              </a:rPr>
              <a:t>Base </a:t>
            </a:r>
            <a:r>
              <a:rPr lang="es-ES" sz="1600" dirty="0" err="1" smtClean="0">
                <a:solidFill>
                  <a:srgbClr val="212529"/>
                </a:solidFill>
                <a:latin typeface="Poppins"/>
                <a:ea typeface="Poppins"/>
                <a:cs typeface="Poppins"/>
                <a:sym typeface="Poppins"/>
              </a:rPr>
              <a:t>it</a:t>
            </a:r>
            <a:r>
              <a:rPr lang="es-ES" sz="1600" dirty="0" smtClean="0">
                <a:solidFill>
                  <a:srgbClr val="212529"/>
                </a:solidFill>
                <a:latin typeface="Poppins"/>
                <a:ea typeface="Poppins"/>
                <a:cs typeface="Poppins"/>
                <a:sym typeface="Poppins"/>
              </a:rPr>
              <a:t> </a:t>
            </a:r>
            <a:r>
              <a:rPr lang="es-ES" sz="1600" dirty="0" err="1" smtClean="0">
                <a:solidFill>
                  <a:srgbClr val="212529"/>
                </a:solidFill>
                <a:latin typeface="Poppins"/>
                <a:ea typeface="Poppins"/>
                <a:cs typeface="Poppins"/>
                <a:sym typeface="Poppins"/>
              </a:rPr>
              <a:t>on</a:t>
            </a:r>
            <a:r>
              <a:rPr lang="es-ES" sz="1600" dirty="0" smtClean="0">
                <a:solidFill>
                  <a:srgbClr val="212529"/>
                </a:solidFill>
                <a:latin typeface="Poppins"/>
                <a:ea typeface="Poppins"/>
                <a:cs typeface="Poppins"/>
                <a:sym typeface="Poppins"/>
              </a:rPr>
              <a:t> </a:t>
            </a:r>
            <a:r>
              <a:rPr lang="es-ES" sz="1600" dirty="0" err="1" smtClean="0">
                <a:solidFill>
                  <a:srgbClr val="212529"/>
                </a:solidFill>
                <a:latin typeface="Poppins"/>
                <a:ea typeface="Poppins"/>
                <a:cs typeface="Poppins"/>
                <a:sym typeface="Poppins"/>
              </a:rPr>
              <a:t>your</a:t>
            </a:r>
            <a:r>
              <a:rPr lang="es-ES" sz="1600" dirty="0" smtClean="0">
                <a:solidFill>
                  <a:srgbClr val="212529"/>
                </a:solidFill>
                <a:latin typeface="Poppins"/>
                <a:ea typeface="Poppins"/>
                <a:cs typeface="Poppins"/>
                <a:sym typeface="Poppins"/>
              </a:rPr>
              <a:t> </a:t>
            </a:r>
            <a:r>
              <a:rPr lang="es-ES" sz="1600" dirty="0" err="1" smtClean="0">
                <a:solidFill>
                  <a:srgbClr val="212529"/>
                </a:solidFill>
                <a:latin typeface="Poppins"/>
                <a:ea typeface="Poppins"/>
                <a:cs typeface="Poppins"/>
                <a:sym typeface="Poppins"/>
              </a:rPr>
              <a:t>goals</a:t>
            </a:r>
            <a:r>
              <a:rPr lang="es-ES" sz="1600" dirty="0" smtClean="0">
                <a:solidFill>
                  <a:srgbClr val="212529"/>
                </a:solidFill>
                <a:latin typeface="Poppins"/>
                <a:ea typeface="Poppins"/>
                <a:cs typeface="Poppins"/>
                <a:sym typeface="Poppins"/>
              </a:rPr>
              <a:t> and </a:t>
            </a:r>
            <a:r>
              <a:rPr lang="es-ES" sz="1600" dirty="0" err="1" smtClean="0">
                <a:solidFill>
                  <a:srgbClr val="212529"/>
                </a:solidFill>
                <a:latin typeface="Poppins"/>
                <a:ea typeface="Poppins"/>
                <a:cs typeface="Poppins"/>
                <a:sym typeface="Poppins"/>
              </a:rPr>
              <a:t>audience</a:t>
            </a:r>
            <a:r>
              <a:rPr lang="es-ES" sz="1600" dirty="0" smtClean="0">
                <a:solidFill>
                  <a:srgbClr val="212529"/>
                </a:solidFill>
                <a:latin typeface="Poppins"/>
                <a:ea typeface="Poppins"/>
                <a:cs typeface="Poppins"/>
                <a:sym typeface="Poppins"/>
              </a:rPr>
              <a:t>.</a:t>
            </a:r>
            <a:endParaRPr sz="1600" dirty="0">
              <a:solidFill>
                <a:schemeClr val="dk1"/>
              </a:solidFill>
              <a:latin typeface="Poppins"/>
              <a:ea typeface="Poppins"/>
              <a:cs typeface="Poppins"/>
              <a:sym typeface="Poppins"/>
            </a:endParaRPr>
          </a:p>
        </p:txBody>
      </p:sp>
      <p:sp>
        <p:nvSpPr>
          <p:cNvPr id="30" name="Google Shape;114;p3"/>
          <p:cNvSpPr txBox="1"/>
          <p:nvPr/>
        </p:nvSpPr>
        <p:spPr>
          <a:xfrm>
            <a:off x="7845545" y="2365021"/>
            <a:ext cx="3760301" cy="584735"/>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rtl="0">
              <a:spcBef>
                <a:spcPts val="0"/>
              </a:spcBef>
              <a:spcAft>
                <a:spcPts val="0"/>
              </a:spcAft>
              <a:buNone/>
            </a:pPr>
            <a:r>
              <a:rPr lang="es-ES" sz="1600" dirty="0" err="1" smtClean="0">
                <a:solidFill>
                  <a:srgbClr val="212529"/>
                </a:solidFill>
                <a:latin typeface="Poppins"/>
                <a:ea typeface="Poppins"/>
                <a:cs typeface="Poppins"/>
                <a:sym typeface="Poppins"/>
              </a:rPr>
              <a:t>If</a:t>
            </a:r>
            <a:r>
              <a:rPr lang="es-ES" sz="1600" dirty="0" smtClean="0">
                <a:solidFill>
                  <a:srgbClr val="212529"/>
                </a:solidFill>
                <a:latin typeface="Poppins"/>
                <a:ea typeface="Poppins"/>
                <a:cs typeface="Poppins"/>
                <a:sym typeface="Poppins"/>
              </a:rPr>
              <a:t> </a:t>
            </a:r>
            <a:r>
              <a:rPr lang="es-ES" sz="1600" dirty="0" err="1" smtClean="0">
                <a:solidFill>
                  <a:srgbClr val="212529"/>
                </a:solidFill>
                <a:latin typeface="Poppins"/>
                <a:ea typeface="Poppins"/>
                <a:cs typeface="Poppins"/>
                <a:sym typeface="Poppins"/>
              </a:rPr>
              <a:t>you</a:t>
            </a:r>
            <a:r>
              <a:rPr lang="es-ES" sz="1600" dirty="0" smtClean="0">
                <a:solidFill>
                  <a:srgbClr val="212529"/>
                </a:solidFill>
                <a:latin typeface="Poppins"/>
                <a:ea typeface="Poppins"/>
                <a:cs typeface="Poppins"/>
                <a:sym typeface="Poppins"/>
              </a:rPr>
              <a:t> </a:t>
            </a:r>
            <a:r>
              <a:rPr lang="es-ES" sz="1600" dirty="0" err="1" smtClean="0">
                <a:solidFill>
                  <a:srgbClr val="212529"/>
                </a:solidFill>
                <a:latin typeface="Poppins"/>
                <a:ea typeface="Poppins"/>
                <a:cs typeface="Poppins"/>
                <a:sym typeface="Poppins"/>
              </a:rPr>
              <a:t>choose</a:t>
            </a:r>
            <a:r>
              <a:rPr lang="es-ES" sz="1600" dirty="0" smtClean="0">
                <a:solidFill>
                  <a:srgbClr val="212529"/>
                </a:solidFill>
                <a:latin typeface="Poppins"/>
                <a:ea typeface="Poppins"/>
                <a:cs typeface="Poppins"/>
                <a:sym typeface="Poppins"/>
              </a:rPr>
              <a:t> </a:t>
            </a:r>
            <a:r>
              <a:rPr lang="es-ES" sz="1600" dirty="0" err="1" smtClean="0">
                <a:solidFill>
                  <a:srgbClr val="212529"/>
                </a:solidFill>
                <a:latin typeface="Poppins"/>
                <a:ea typeface="Poppins"/>
                <a:cs typeface="Poppins"/>
                <a:sym typeface="Poppins"/>
              </a:rPr>
              <a:t>them</a:t>
            </a:r>
            <a:r>
              <a:rPr lang="es-ES" sz="1600" dirty="0" smtClean="0">
                <a:solidFill>
                  <a:srgbClr val="212529"/>
                </a:solidFill>
                <a:latin typeface="Poppins"/>
                <a:ea typeface="Poppins"/>
                <a:cs typeface="Poppins"/>
                <a:sym typeface="Poppins"/>
              </a:rPr>
              <a:t> </a:t>
            </a:r>
            <a:r>
              <a:rPr lang="es-ES" sz="1600" dirty="0" err="1" smtClean="0">
                <a:solidFill>
                  <a:srgbClr val="212529"/>
                </a:solidFill>
                <a:latin typeface="Poppins"/>
                <a:ea typeface="Poppins"/>
                <a:cs typeface="Poppins"/>
                <a:sym typeface="Poppins"/>
              </a:rPr>
              <a:t>wisely</a:t>
            </a:r>
            <a:r>
              <a:rPr lang="es-ES" sz="1600" dirty="0" smtClean="0">
                <a:solidFill>
                  <a:srgbClr val="212529"/>
                </a:solidFill>
                <a:latin typeface="Poppins"/>
                <a:ea typeface="Poppins"/>
                <a:cs typeface="Poppins"/>
                <a:sym typeface="Poppins"/>
              </a:rPr>
              <a:t>, </a:t>
            </a:r>
            <a:r>
              <a:rPr lang="es-ES" sz="1600" dirty="0" err="1" smtClean="0">
                <a:solidFill>
                  <a:srgbClr val="212529"/>
                </a:solidFill>
                <a:latin typeface="Poppins"/>
                <a:ea typeface="Poppins"/>
                <a:cs typeface="Poppins"/>
                <a:sym typeface="Poppins"/>
              </a:rPr>
              <a:t>they</a:t>
            </a:r>
            <a:r>
              <a:rPr lang="es-ES" sz="1600" dirty="0" smtClean="0">
                <a:solidFill>
                  <a:srgbClr val="212529"/>
                </a:solidFill>
                <a:latin typeface="Poppins"/>
                <a:ea typeface="Poppins"/>
                <a:cs typeface="Poppins"/>
                <a:sym typeface="Poppins"/>
              </a:rPr>
              <a:t> </a:t>
            </a:r>
            <a:r>
              <a:rPr lang="es-ES" sz="1600" dirty="0" err="1" smtClean="0">
                <a:solidFill>
                  <a:srgbClr val="212529"/>
                </a:solidFill>
                <a:latin typeface="Poppins"/>
                <a:ea typeface="Poppins"/>
                <a:cs typeface="Poppins"/>
                <a:sym typeface="Poppins"/>
              </a:rPr>
              <a:t>will</a:t>
            </a:r>
            <a:r>
              <a:rPr lang="es-ES" sz="1600" dirty="0" smtClean="0">
                <a:solidFill>
                  <a:srgbClr val="212529"/>
                </a:solidFill>
                <a:latin typeface="Poppins"/>
                <a:ea typeface="Poppins"/>
                <a:cs typeface="Poppins"/>
                <a:sym typeface="Poppins"/>
              </a:rPr>
              <a:t> </a:t>
            </a:r>
            <a:r>
              <a:rPr lang="es-ES" sz="1600" dirty="0" err="1" smtClean="0">
                <a:solidFill>
                  <a:srgbClr val="212529"/>
                </a:solidFill>
                <a:latin typeface="Poppins"/>
                <a:ea typeface="Poppins"/>
                <a:cs typeface="Poppins"/>
                <a:sym typeface="Poppins"/>
              </a:rPr>
              <a:t>give</a:t>
            </a:r>
            <a:r>
              <a:rPr lang="es-ES" sz="1600" dirty="0" smtClean="0">
                <a:solidFill>
                  <a:srgbClr val="212529"/>
                </a:solidFill>
                <a:latin typeface="Poppins"/>
                <a:ea typeface="Poppins"/>
                <a:cs typeface="Poppins"/>
                <a:sym typeface="Poppins"/>
              </a:rPr>
              <a:t> </a:t>
            </a:r>
            <a:r>
              <a:rPr lang="es-ES" sz="1600" dirty="0" err="1" smtClean="0">
                <a:solidFill>
                  <a:srgbClr val="212529"/>
                </a:solidFill>
                <a:latin typeface="Poppins"/>
                <a:ea typeface="Poppins"/>
                <a:cs typeface="Poppins"/>
                <a:sym typeface="Poppins"/>
              </a:rPr>
              <a:t>you</a:t>
            </a:r>
            <a:r>
              <a:rPr lang="es-ES" sz="1600" dirty="0" smtClean="0">
                <a:solidFill>
                  <a:srgbClr val="212529"/>
                </a:solidFill>
                <a:latin typeface="Poppins"/>
                <a:ea typeface="Poppins"/>
                <a:cs typeface="Poppins"/>
                <a:sym typeface="Poppins"/>
              </a:rPr>
              <a:t> </a:t>
            </a:r>
            <a:r>
              <a:rPr lang="es-ES" sz="1600" dirty="0" err="1" smtClean="0">
                <a:solidFill>
                  <a:srgbClr val="212529"/>
                </a:solidFill>
                <a:latin typeface="Poppins"/>
                <a:ea typeface="Poppins"/>
                <a:cs typeface="Poppins"/>
                <a:sym typeface="Poppins"/>
              </a:rPr>
              <a:t>the</a:t>
            </a:r>
            <a:r>
              <a:rPr lang="es-ES" sz="1600" dirty="0" smtClean="0">
                <a:solidFill>
                  <a:srgbClr val="212529"/>
                </a:solidFill>
                <a:latin typeface="Poppins"/>
                <a:ea typeface="Poppins"/>
                <a:cs typeface="Poppins"/>
                <a:sym typeface="Poppins"/>
              </a:rPr>
              <a:t> </a:t>
            </a:r>
            <a:r>
              <a:rPr lang="es-ES" sz="1600" dirty="0" err="1" smtClean="0">
                <a:solidFill>
                  <a:srgbClr val="212529"/>
                </a:solidFill>
                <a:latin typeface="Poppins"/>
                <a:ea typeface="Poppins"/>
                <a:cs typeface="Poppins"/>
                <a:sym typeface="Poppins"/>
              </a:rPr>
              <a:t>best</a:t>
            </a:r>
            <a:r>
              <a:rPr lang="es-ES" sz="1600" dirty="0" smtClean="0">
                <a:solidFill>
                  <a:srgbClr val="212529"/>
                </a:solidFill>
                <a:latin typeface="Poppins"/>
                <a:ea typeface="Poppins"/>
                <a:cs typeface="Poppins"/>
                <a:sym typeface="Poppins"/>
              </a:rPr>
              <a:t> </a:t>
            </a:r>
            <a:r>
              <a:rPr lang="es-ES" sz="1600" dirty="0" err="1" smtClean="0">
                <a:solidFill>
                  <a:srgbClr val="212529"/>
                </a:solidFill>
                <a:latin typeface="Poppins"/>
                <a:ea typeface="Poppins"/>
                <a:cs typeface="Poppins"/>
                <a:sym typeface="Poppins"/>
              </a:rPr>
              <a:t>results</a:t>
            </a:r>
            <a:r>
              <a:rPr lang="es-ES" sz="1600" dirty="0" smtClean="0">
                <a:solidFill>
                  <a:srgbClr val="212529"/>
                </a:solidFill>
                <a:latin typeface="Poppins"/>
                <a:ea typeface="Poppins"/>
                <a:cs typeface="Poppins"/>
                <a:sym typeface="Poppins"/>
              </a:rPr>
              <a:t>.</a:t>
            </a:r>
            <a:endParaRPr sz="1600" dirty="0">
              <a:solidFill>
                <a:schemeClr val="dk1"/>
              </a:solidFill>
              <a:latin typeface="Poppins"/>
              <a:ea typeface="Poppins"/>
              <a:cs typeface="Poppins"/>
              <a:sym typeface="Poppins"/>
            </a:endParaRPr>
          </a:p>
        </p:txBody>
      </p:sp>
      <p:sp>
        <p:nvSpPr>
          <p:cNvPr id="31" name="Google Shape;114;p3"/>
          <p:cNvSpPr txBox="1"/>
          <p:nvPr/>
        </p:nvSpPr>
        <p:spPr>
          <a:xfrm>
            <a:off x="7845545" y="3355702"/>
            <a:ext cx="3963484" cy="584735"/>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rtl="0">
              <a:spcBef>
                <a:spcPts val="0"/>
              </a:spcBef>
              <a:spcAft>
                <a:spcPts val="0"/>
              </a:spcAft>
              <a:buNone/>
            </a:pPr>
            <a:r>
              <a:rPr lang="es-ES" sz="1600" dirty="0" err="1" smtClean="0">
                <a:solidFill>
                  <a:srgbClr val="212529"/>
                </a:solidFill>
                <a:latin typeface="Poppins"/>
                <a:ea typeface="Poppins"/>
                <a:cs typeface="Poppins"/>
                <a:sym typeface="Poppins"/>
              </a:rPr>
              <a:t>Analyse</a:t>
            </a:r>
            <a:r>
              <a:rPr lang="es-ES" sz="1600" dirty="0" smtClean="0">
                <a:solidFill>
                  <a:srgbClr val="212529"/>
                </a:solidFill>
                <a:latin typeface="Poppins"/>
                <a:ea typeface="Poppins"/>
                <a:cs typeface="Poppins"/>
                <a:sym typeface="Poppins"/>
              </a:rPr>
              <a:t> </a:t>
            </a:r>
            <a:r>
              <a:rPr lang="es-ES" sz="1600" dirty="0" err="1" smtClean="0">
                <a:solidFill>
                  <a:srgbClr val="212529"/>
                </a:solidFill>
                <a:latin typeface="Poppins"/>
                <a:ea typeface="Poppins"/>
                <a:cs typeface="Poppins"/>
                <a:sym typeface="Poppins"/>
              </a:rPr>
              <a:t>your</a:t>
            </a:r>
            <a:r>
              <a:rPr lang="es-ES" sz="1600" dirty="0" smtClean="0">
                <a:solidFill>
                  <a:srgbClr val="212529"/>
                </a:solidFill>
                <a:latin typeface="Poppins"/>
                <a:ea typeface="Poppins"/>
                <a:cs typeface="Poppins"/>
                <a:sym typeface="Poppins"/>
              </a:rPr>
              <a:t> performance </a:t>
            </a:r>
            <a:r>
              <a:rPr lang="es-ES" sz="1600" dirty="0" err="1" smtClean="0">
                <a:solidFill>
                  <a:srgbClr val="212529"/>
                </a:solidFill>
                <a:latin typeface="Poppins"/>
                <a:ea typeface="Poppins"/>
                <a:cs typeface="Poppins"/>
                <a:sym typeface="Poppins"/>
              </a:rPr>
              <a:t>will</a:t>
            </a:r>
            <a:r>
              <a:rPr lang="es-ES" sz="1600" dirty="0" smtClean="0">
                <a:solidFill>
                  <a:srgbClr val="212529"/>
                </a:solidFill>
                <a:latin typeface="Poppins"/>
                <a:ea typeface="Poppins"/>
                <a:cs typeface="Poppins"/>
                <a:sym typeface="Poppins"/>
              </a:rPr>
              <a:t> be </a:t>
            </a:r>
            <a:r>
              <a:rPr lang="es-ES" sz="1600" dirty="0" err="1" smtClean="0">
                <a:solidFill>
                  <a:srgbClr val="212529"/>
                </a:solidFill>
                <a:latin typeface="Poppins"/>
                <a:ea typeface="Poppins"/>
                <a:cs typeface="Poppins"/>
                <a:sym typeface="Poppins"/>
              </a:rPr>
              <a:t>key</a:t>
            </a:r>
            <a:r>
              <a:rPr lang="es-ES" sz="1600" dirty="0" smtClean="0">
                <a:solidFill>
                  <a:srgbClr val="212529"/>
                </a:solidFill>
                <a:latin typeface="Poppins"/>
                <a:ea typeface="Poppins"/>
                <a:cs typeface="Poppins"/>
                <a:sym typeface="Poppins"/>
              </a:rPr>
              <a:t> to </a:t>
            </a:r>
            <a:r>
              <a:rPr lang="es-ES" sz="1600" dirty="0" err="1" smtClean="0">
                <a:solidFill>
                  <a:srgbClr val="212529"/>
                </a:solidFill>
                <a:latin typeface="Poppins"/>
                <a:ea typeface="Poppins"/>
                <a:cs typeface="Poppins"/>
                <a:sym typeface="Poppins"/>
              </a:rPr>
              <a:t>improve</a:t>
            </a:r>
            <a:r>
              <a:rPr lang="es-ES" sz="1600" dirty="0" smtClean="0">
                <a:solidFill>
                  <a:srgbClr val="212529"/>
                </a:solidFill>
                <a:latin typeface="Poppins"/>
                <a:ea typeface="Poppins"/>
                <a:cs typeface="Poppins"/>
                <a:sym typeface="Poppins"/>
              </a:rPr>
              <a:t>.</a:t>
            </a:r>
            <a:endParaRPr sz="1600" dirty="0">
              <a:solidFill>
                <a:schemeClr val="dk1"/>
              </a:solidFill>
              <a:latin typeface="Poppins"/>
              <a:ea typeface="Poppins"/>
              <a:cs typeface="Poppins"/>
              <a:sym typeface="Poppins"/>
            </a:endParaRPr>
          </a:p>
        </p:txBody>
      </p:sp>
      <p:sp>
        <p:nvSpPr>
          <p:cNvPr id="32" name="Google Shape;172;p7"/>
          <p:cNvSpPr txBox="1"/>
          <p:nvPr/>
        </p:nvSpPr>
        <p:spPr>
          <a:xfrm>
            <a:off x="6837477" y="5262578"/>
            <a:ext cx="816429" cy="646331"/>
          </a:xfrm>
          <a:prstGeom prst="rect">
            <a:avLst/>
          </a:prstGeom>
          <a:solidFill>
            <a:srgbClr val="DC053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3600" b="1" dirty="0" smtClean="0">
                <a:solidFill>
                  <a:schemeClr val="lt1"/>
                </a:solidFill>
                <a:latin typeface="Montserrat"/>
                <a:ea typeface="Montserrat"/>
                <a:cs typeface="Montserrat"/>
                <a:sym typeface="Montserrat"/>
              </a:rPr>
              <a:t>08</a:t>
            </a:r>
            <a:endParaRPr dirty="0"/>
          </a:p>
        </p:txBody>
      </p:sp>
      <p:sp>
        <p:nvSpPr>
          <p:cNvPr id="34" name="Google Shape;175;p7"/>
          <p:cNvSpPr txBox="1"/>
          <p:nvPr/>
        </p:nvSpPr>
        <p:spPr>
          <a:xfrm>
            <a:off x="7845545" y="5174929"/>
            <a:ext cx="3875400" cy="369291"/>
          </a:xfrm>
          <a:prstGeom prst="rect">
            <a:avLst/>
          </a:prstGeom>
          <a:noFill/>
          <a:ln>
            <a:noFill/>
          </a:ln>
        </p:spPr>
        <p:txBody>
          <a:bodyPr spcFirstLastPara="1" wrap="square" lIns="91425" tIns="45700" rIns="91425" bIns="45700" anchor="t" anchorCtr="0">
            <a:spAutoFit/>
          </a:bodyPr>
          <a:lstStyle/>
          <a:p>
            <a:pPr lvl="0"/>
            <a:r>
              <a:rPr lang="es-ES" sz="1800" b="1" dirty="0" err="1" smtClean="0">
                <a:solidFill>
                  <a:schemeClr val="dk1"/>
                </a:solidFill>
                <a:latin typeface="Poppins"/>
                <a:ea typeface="Poppins"/>
                <a:cs typeface="Poppins"/>
                <a:sym typeface="Poppins"/>
              </a:rPr>
              <a:t>Analyse</a:t>
            </a:r>
            <a:r>
              <a:rPr lang="es-ES" sz="1800" b="1" dirty="0" smtClean="0">
                <a:solidFill>
                  <a:schemeClr val="dk1"/>
                </a:solidFill>
                <a:latin typeface="Poppins"/>
                <a:ea typeface="Poppins"/>
                <a:cs typeface="Poppins"/>
                <a:sym typeface="Poppins"/>
              </a:rPr>
              <a:t> and </a:t>
            </a:r>
            <a:r>
              <a:rPr lang="es-ES" sz="1800" b="1" dirty="0" err="1" smtClean="0">
                <a:solidFill>
                  <a:schemeClr val="dk1"/>
                </a:solidFill>
                <a:latin typeface="Poppins"/>
                <a:ea typeface="Poppins"/>
                <a:cs typeface="Poppins"/>
                <a:sym typeface="Poppins"/>
              </a:rPr>
              <a:t>adjust</a:t>
            </a:r>
            <a:endParaRPr lang="es-ES" sz="1800" b="1" dirty="0" smtClean="0">
              <a:solidFill>
                <a:schemeClr val="dk1"/>
              </a:solidFill>
              <a:latin typeface="Poppins"/>
              <a:ea typeface="Poppins"/>
              <a:cs typeface="Poppins"/>
              <a:sym typeface="Poppins"/>
            </a:endParaRPr>
          </a:p>
        </p:txBody>
      </p:sp>
      <p:sp>
        <p:nvSpPr>
          <p:cNvPr id="35" name="Google Shape;114;p3"/>
          <p:cNvSpPr txBox="1"/>
          <p:nvPr/>
        </p:nvSpPr>
        <p:spPr>
          <a:xfrm>
            <a:off x="7928172" y="4405593"/>
            <a:ext cx="3963484" cy="584735"/>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rtl="0">
              <a:spcBef>
                <a:spcPts val="0"/>
              </a:spcBef>
              <a:spcAft>
                <a:spcPts val="0"/>
              </a:spcAft>
              <a:buNone/>
            </a:pPr>
            <a:r>
              <a:rPr lang="es-ES" sz="1600" dirty="0" err="1" smtClean="0">
                <a:solidFill>
                  <a:srgbClr val="212529"/>
                </a:solidFill>
                <a:latin typeface="Poppins"/>
                <a:ea typeface="Poppins"/>
                <a:cs typeface="Poppins"/>
                <a:sym typeface="Poppins"/>
              </a:rPr>
              <a:t>Take</a:t>
            </a:r>
            <a:r>
              <a:rPr lang="es-ES" sz="1600" dirty="0" smtClean="0">
                <a:solidFill>
                  <a:srgbClr val="212529"/>
                </a:solidFill>
                <a:latin typeface="Poppins"/>
                <a:ea typeface="Poppins"/>
                <a:cs typeface="Poppins"/>
                <a:sym typeface="Poppins"/>
              </a:rPr>
              <a:t> </a:t>
            </a:r>
            <a:r>
              <a:rPr lang="es-ES" sz="1600" dirty="0" err="1" smtClean="0">
                <a:solidFill>
                  <a:srgbClr val="212529"/>
                </a:solidFill>
                <a:latin typeface="Poppins"/>
                <a:ea typeface="Poppins"/>
                <a:cs typeface="Poppins"/>
                <a:sym typeface="Poppins"/>
              </a:rPr>
              <a:t>some</a:t>
            </a:r>
            <a:r>
              <a:rPr lang="es-ES" sz="1600" dirty="0" smtClean="0">
                <a:solidFill>
                  <a:srgbClr val="212529"/>
                </a:solidFill>
                <a:latin typeface="Poppins"/>
                <a:ea typeface="Poppins"/>
                <a:cs typeface="Poppins"/>
                <a:sym typeface="Poppins"/>
              </a:rPr>
              <a:t> time to be </a:t>
            </a:r>
            <a:r>
              <a:rPr lang="es-ES" sz="1600" dirty="0" err="1" smtClean="0">
                <a:solidFill>
                  <a:srgbClr val="212529"/>
                </a:solidFill>
                <a:latin typeface="Poppins"/>
                <a:ea typeface="Poppins"/>
                <a:cs typeface="Poppins"/>
                <a:sym typeface="Poppins"/>
              </a:rPr>
              <a:t>sure</a:t>
            </a:r>
            <a:r>
              <a:rPr lang="es-ES" sz="1600" dirty="0" smtClean="0">
                <a:solidFill>
                  <a:srgbClr val="212529"/>
                </a:solidFill>
                <a:latin typeface="Poppins"/>
                <a:ea typeface="Poppins"/>
                <a:cs typeface="Poppins"/>
                <a:sym typeface="Poppins"/>
              </a:rPr>
              <a:t> </a:t>
            </a:r>
            <a:r>
              <a:rPr lang="es-ES" sz="1600" dirty="0" err="1" smtClean="0">
                <a:solidFill>
                  <a:srgbClr val="212529"/>
                </a:solidFill>
                <a:latin typeface="Poppins"/>
                <a:ea typeface="Poppins"/>
                <a:cs typeface="Poppins"/>
                <a:sym typeface="Poppins"/>
              </a:rPr>
              <a:t>you</a:t>
            </a:r>
            <a:r>
              <a:rPr lang="es-ES" sz="1600" dirty="0" smtClean="0">
                <a:solidFill>
                  <a:srgbClr val="212529"/>
                </a:solidFill>
                <a:latin typeface="Poppins"/>
                <a:ea typeface="Poppins"/>
                <a:cs typeface="Poppins"/>
                <a:sym typeface="Poppins"/>
              </a:rPr>
              <a:t> are </a:t>
            </a:r>
            <a:r>
              <a:rPr lang="es-ES" sz="1600" dirty="0" err="1" smtClean="0">
                <a:solidFill>
                  <a:srgbClr val="212529"/>
                </a:solidFill>
                <a:latin typeface="Poppins"/>
                <a:ea typeface="Poppins"/>
                <a:cs typeface="Poppins"/>
                <a:sym typeface="Poppins"/>
              </a:rPr>
              <a:t>using</a:t>
            </a:r>
            <a:r>
              <a:rPr lang="es-ES" sz="1600" dirty="0" smtClean="0">
                <a:solidFill>
                  <a:srgbClr val="212529"/>
                </a:solidFill>
                <a:latin typeface="Poppins"/>
                <a:ea typeface="Poppins"/>
                <a:cs typeface="Poppins"/>
                <a:sym typeface="Poppins"/>
              </a:rPr>
              <a:t> </a:t>
            </a:r>
            <a:r>
              <a:rPr lang="es-ES" sz="1600" dirty="0" err="1" smtClean="0">
                <a:solidFill>
                  <a:srgbClr val="212529"/>
                </a:solidFill>
                <a:latin typeface="Poppins"/>
                <a:ea typeface="Poppins"/>
                <a:cs typeface="Poppins"/>
                <a:sym typeface="Poppins"/>
              </a:rPr>
              <a:t>the</a:t>
            </a:r>
            <a:r>
              <a:rPr lang="es-ES" sz="1600" dirty="0" smtClean="0">
                <a:solidFill>
                  <a:srgbClr val="212529"/>
                </a:solidFill>
                <a:latin typeface="Poppins"/>
                <a:ea typeface="Poppins"/>
                <a:cs typeface="Poppins"/>
                <a:sym typeface="Poppins"/>
              </a:rPr>
              <a:t> </a:t>
            </a:r>
            <a:r>
              <a:rPr lang="es-ES" sz="1600" dirty="0" err="1" smtClean="0">
                <a:solidFill>
                  <a:srgbClr val="212529"/>
                </a:solidFill>
                <a:latin typeface="Poppins"/>
                <a:ea typeface="Poppins"/>
                <a:cs typeface="Poppins"/>
                <a:sym typeface="Poppins"/>
              </a:rPr>
              <a:t>best</a:t>
            </a:r>
            <a:r>
              <a:rPr lang="es-ES" sz="1600" dirty="0" smtClean="0">
                <a:solidFill>
                  <a:srgbClr val="212529"/>
                </a:solidFill>
                <a:latin typeface="Poppins"/>
                <a:ea typeface="Poppins"/>
                <a:cs typeface="Poppins"/>
                <a:sym typeface="Poppins"/>
              </a:rPr>
              <a:t> </a:t>
            </a:r>
            <a:r>
              <a:rPr lang="es-ES" sz="1600" dirty="0" err="1" smtClean="0">
                <a:solidFill>
                  <a:srgbClr val="212529"/>
                </a:solidFill>
                <a:latin typeface="Poppins"/>
                <a:ea typeface="Poppins"/>
                <a:cs typeface="Poppins"/>
                <a:sym typeface="Poppins"/>
              </a:rPr>
              <a:t>practices</a:t>
            </a:r>
            <a:r>
              <a:rPr lang="es-ES" sz="1600" dirty="0" smtClean="0">
                <a:solidFill>
                  <a:srgbClr val="212529"/>
                </a:solidFill>
                <a:latin typeface="Poppins"/>
                <a:ea typeface="Poppins"/>
                <a:cs typeface="Poppins"/>
                <a:sym typeface="Poppins"/>
              </a:rPr>
              <a:t>.</a:t>
            </a:r>
            <a:endParaRPr sz="1600" dirty="0">
              <a:solidFill>
                <a:schemeClr val="dk1"/>
              </a:solidFill>
              <a:latin typeface="Poppins"/>
              <a:ea typeface="Poppins"/>
              <a:cs typeface="Poppins"/>
              <a:sym typeface="Poppins"/>
            </a:endParaRPr>
          </a:p>
        </p:txBody>
      </p:sp>
      <p:sp>
        <p:nvSpPr>
          <p:cNvPr id="36" name="Google Shape;114;p3"/>
          <p:cNvSpPr txBox="1"/>
          <p:nvPr/>
        </p:nvSpPr>
        <p:spPr>
          <a:xfrm>
            <a:off x="7845545" y="5477438"/>
            <a:ext cx="3760301" cy="584735"/>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rtl="0">
              <a:spcBef>
                <a:spcPts val="0"/>
              </a:spcBef>
              <a:spcAft>
                <a:spcPts val="0"/>
              </a:spcAft>
              <a:buNone/>
            </a:pPr>
            <a:r>
              <a:rPr lang="es-ES" sz="1600" dirty="0" err="1" smtClean="0">
                <a:solidFill>
                  <a:srgbClr val="212529"/>
                </a:solidFill>
                <a:latin typeface="Poppins"/>
                <a:ea typeface="Poppins"/>
                <a:cs typeface="Poppins"/>
                <a:sym typeface="Poppins"/>
              </a:rPr>
              <a:t>Analyse</a:t>
            </a:r>
            <a:r>
              <a:rPr lang="es-ES" sz="1600" dirty="0" smtClean="0">
                <a:solidFill>
                  <a:srgbClr val="212529"/>
                </a:solidFill>
                <a:latin typeface="Poppins"/>
                <a:ea typeface="Poppins"/>
                <a:cs typeface="Poppins"/>
                <a:sym typeface="Poppins"/>
              </a:rPr>
              <a:t>, </a:t>
            </a:r>
            <a:r>
              <a:rPr lang="es-ES" sz="1600" dirty="0" err="1" smtClean="0">
                <a:solidFill>
                  <a:srgbClr val="212529"/>
                </a:solidFill>
                <a:latin typeface="Poppins"/>
                <a:ea typeface="Poppins"/>
                <a:cs typeface="Poppins"/>
                <a:sym typeface="Poppins"/>
              </a:rPr>
              <a:t>change</a:t>
            </a:r>
            <a:r>
              <a:rPr lang="es-ES" sz="1600" dirty="0" smtClean="0">
                <a:solidFill>
                  <a:srgbClr val="212529"/>
                </a:solidFill>
                <a:latin typeface="Poppins"/>
                <a:ea typeface="Poppins"/>
                <a:cs typeface="Poppins"/>
                <a:sym typeface="Poppins"/>
              </a:rPr>
              <a:t> </a:t>
            </a:r>
            <a:r>
              <a:rPr lang="es-ES" sz="1600" dirty="0" err="1" smtClean="0">
                <a:solidFill>
                  <a:srgbClr val="212529"/>
                </a:solidFill>
                <a:latin typeface="Poppins"/>
                <a:ea typeface="Poppins"/>
                <a:cs typeface="Poppins"/>
                <a:sym typeface="Poppins"/>
              </a:rPr>
              <a:t>the</a:t>
            </a:r>
            <a:r>
              <a:rPr lang="es-ES" sz="1600" dirty="0" smtClean="0">
                <a:solidFill>
                  <a:srgbClr val="212529"/>
                </a:solidFill>
                <a:latin typeface="Poppins"/>
                <a:ea typeface="Poppins"/>
                <a:cs typeface="Poppins"/>
                <a:sym typeface="Poppins"/>
              </a:rPr>
              <a:t> </a:t>
            </a:r>
            <a:r>
              <a:rPr lang="es-ES" sz="1600" dirty="0" err="1" smtClean="0">
                <a:solidFill>
                  <a:srgbClr val="212529"/>
                </a:solidFill>
                <a:latin typeface="Poppins"/>
                <a:ea typeface="Poppins"/>
                <a:cs typeface="Poppins"/>
                <a:sym typeface="Poppins"/>
              </a:rPr>
              <a:t>things</a:t>
            </a:r>
            <a:r>
              <a:rPr lang="es-ES" sz="1600" dirty="0" smtClean="0">
                <a:solidFill>
                  <a:srgbClr val="212529"/>
                </a:solidFill>
                <a:latin typeface="Poppins"/>
                <a:ea typeface="Poppins"/>
                <a:cs typeface="Poppins"/>
                <a:sym typeface="Poppins"/>
              </a:rPr>
              <a:t> </a:t>
            </a:r>
            <a:r>
              <a:rPr lang="es-ES" sz="1600" dirty="0" err="1" smtClean="0">
                <a:solidFill>
                  <a:srgbClr val="212529"/>
                </a:solidFill>
                <a:latin typeface="Poppins"/>
                <a:ea typeface="Poppins"/>
                <a:cs typeface="Poppins"/>
                <a:sym typeface="Poppins"/>
              </a:rPr>
              <a:t>that</a:t>
            </a:r>
            <a:r>
              <a:rPr lang="es-ES" sz="1600" dirty="0" smtClean="0">
                <a:solidFill>
                  <a:srgbClr val="212529"/>
                </a:solidFill>
                <a:latin typeface="Poppins"/>
                <a:ea typeface="Poppins"/>
                <a:cs typeface="Poppins"/>
                <a:sym typeface="Poppins"/>
              </a:rPr>
              <a:t> are </a:t>
            </a:r>
            <a:r>
              <a:rPr lang="es-ES" sz="1600" dirty="0" err="1" smtClean="0">
                <a:solidFill>
                  <a:srgbClr val="212529"/>
                </a:solidFill>
                <a:latin typeface="Poppins"/>
                <a:ea typeface="Poppins"/>
                <a:cs typeface="Poppins"/>
                <a:sym typeface="Poppins"/>
              </a:rPr>
              <a:t>not</a:t>
            </a:r>
            <a:r>
              <a:rPr lang="es-ES" sz="1600" dirty="0" smtClean="0">
                <a:solidFill>
                  <a:srgbClr val="212529"/>
                </a:solidFill>
                <a:latin typeface="Poppins"/>
                <a:ea typeface="Poppins"/>
                <a:cs typeface="Poppins"/>
                <a:sym typeface="Poppins"/>
              </a:rPr>
              <a:t> </a:t>
            </a:r>
            <a:r>
              <a:rPr lang="es-ES" sz="1600" dirty="0" err="1" smtClean="0">
                <a:solidFill>
                  <a:srgbClr val="212529"/>
                </a:solidFill>
                <a:latin typeface="Poppins"/>
                <a:ea typeface="Poppins"/>
                <a:cs typeface="Poppins"/>
                <a:sym typeface="Poppins"/>
              </a:rPr>
              <a:t>working</a:t>
            </a:r>
            <a:r>
              <a:rPr lang="es-ES" sz="1600" dirty="0" smtClean="0">
                <a:solidFill>
                  <a:srgbClr val="212529"/>
                </a:solidFill>
                <a:latin typeface="Poppins"/>
                <a:ea typeface="Poppins"/>
                <a:cs typeface="Poppins"/>
                <a:sym typeface="Poppins"/>
              </a:rPr>
              <a:t> and try </a:t>
            </a:r>
            <a:r>
              <a:rPr lang="es-ES" sz="1600" dirty="0" err="1" smtClean="0">
                <a:solidFill>
                  <a:srgbClr val="212529"/>
                </a:solidFill>
                <a:latin typeface="Poppins"/>
                <a:ea typeface="Poppins"/>
                <a:cs typeface="Poppins"/>
                <a:sym typeface="Poppins"/>
              </a:rPr>
              <a:t>again</a:t>
            </a:r>
            <a:r>
              <a:rPr lang="es-ES" sz="1600" dirty="0" smtClean="0">
                <a:solidFill>
                  <a:srgbClr val="212529"/>
                </a:solidFill>
                <a:latin typeface="Poppins"/>
                <a:ea typeface="Poppins"/>
                <a:cs typeface="Poppins"/>
                <a:sym typeface="Poppins"/>
              </a:rPr>
              <a:t>.</a:t>
            </a:r>
            <a:endParaRPr sz="1600" dirty="0">
              <a:solidFill>
                <a:schemeClr val="dk1"/>
              </a:solidFill>
              <a:latin typeface="Poppins"/>
              <a:ea typeface="Poppins"/>
              <a:cs typeface="Poppins"/>
              <a:sym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8" name="Google Shape;148;p5"/>
          <p:cNvSpPr/>
          <p:nvPr/>
        </p:nvSpPr>
        <p:spPr>
          <a:xfrm>
            <a:off x="0" y="1160585"/>
            <a:ext cx="6356838" cy="5162287"/>
          </a:xfrm>
          <a:prstGeom prst="rect">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0" name="Google Shape;150;p5"/>
          <p:cNvSpPr txBox="1"/>
          <p:nvPr/>
        </p:nvSpPr>
        <p:spPr>
          <a:xfrm>
            <a:off x="7051772" y="1246909"/>
            <a:ext cx="3800104"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000" b="1" dirty="0" smtClean="0">
                <a:solidFill>
                  <a:schemeClr val="dk1"/>
                </a:solidFill>
                <a:latin typeface="Montserrat SemiBold"/>
                <a:ea typeface="Montserrat SemiBold"/>
                <a:cs typeface="Montserrat SemiBold"/>
                <a:sym typeface="Montserrat SemiBold"/>
              </a:rPr>
              <a:t>DIGITAL PRODUCT </a:t>
            </a:r>
          </a:p>
          <a:p>
            <a:pPr marL="0" marR="0" lvl="0" indent="0" algn="l" rtl="0">
              <a:spcBef>
                <a:spcPts val="0"/>
              </a:spcBef>
              <a:spcAft>
                <a:spcPts val="0"/>
              </a:spcAft>
              <a:buNone/>
            </a:pPr>
            <a:r>
              <a:rPr lang="es-ES" sz="2000" b="1" dirty="0" smtClean="0">
                <a:solidFill>
                  <a:schemeClr val="dk1"/>
                </a:solidFill>
                <a:latin typeface="Montserrat SemiBold"/>
                <a:sym typeface="Montserrat SemiBold"/>
              </a:rPr>
              <a:t>E-BOOK</a:t>
            </a:r>
            <a:endParaRPr dirty="0"/>
          </a:p>
        </p:txBody>
      </p:sp>
      <p:sp>
        <p:nvSpPr>
          <p:cNvPr id="151" name="Google Shape;151;p5"/>
          <p:cNvSpPr txBox="1"/>
          <p:nvPr/>
        </p:nvSpPr>
        <p:spPr>
          <a:xfrm>
            <a:off x="7051772" y="2075596"/>
            <a:ext cx="4510452" cy="4647386"/>
          </a:xfrm>
          <a:prstGeom prst="rect">
            <a:avLst/>
          </a:prstGeom>
          <a:noFill/>
          <a:ln>
            <a:noFill/>
          </a:ln>
        </p:spPr>
        <p:txBody>
          <a:bodyPr spcFirstLastPara="1" wrap="square" lIns="91425" tIns="45700" rIns="91425" bIns="45700" anchor="t" anchorCtr="0">
            <a:spAutoFit/>
          </a:bodyPr>
          <a:lstStyle/>
          <a:p>
            <a:pPr lvl="0" algn="just"/>
            <a:r>
              <a:rPr lang="en-US" sz="2000" dirty="0" smtClean="0"/>
              <a:t>Book industry is full of different kind of books so that is why it is so important to have a correct digital marketing strategy to stand out from the crowd.</a:t>
            </a:r>
          </a:p>
          <a:p>
            <a:pPr lvl="0" algn="just"/>
            <a:endParaRPr lang="en-US" sz="2000" dirty="0" smtClean="0"/>
          </a:p>
          <a:p>
            <a:pPr lvl="0" algn="just"/>
            <a:r>
              <a:rPr lang="en-US" sz="2000" dirty="0" smtClean="0"/>
              <a:t>No matter if the publisher is a huge brand or a small independent one, digital marketing is KEY.</a:t>
            </a:r>
          </a:p>
          <a:p>
            <a:pPr lvl="0" algn="just"/>
            <a:endParaRPr lang="en-US" sz="2000" dirty="0" smtClean="0"/>
          </a:p>
          <a:p>
            <a:pPr lvl="0" algn="just"/>
            <a:r>
              <a:rPr lang="en-US" sz="2000" dirty="0" smtClean="0"/>
              <a:t>Producing </a:t>
            </a:r>
            <a:r>
              <a:rPr lang="en-US" sz="2000" dirty="0"/>
              <a:t>digital content, handling the digital distribution </a:t>
            </a:r>
            <a:r>
              <a:rPr lang="en-US" sz="2000" dirty="0" smtClean="0"/>
              <a:t>and information about </a:t>
            </a:r>
            <a:r>
              <a:rPr lang="en-US" sz="2000" dirty="0"/>
              <a:t>a book, and </a:t>
            </a:r>
            <a:r>
              <a:rPr lang="en-US" sz="2000" dirty="0" smtClean="0"/>
              <a:t>keeping track on the </a:t>
            </a:r>
            <a:r>
              <a:rPr lang="en-US" sz="2000" dirty="0"/>
              <a:t>online </a:t>
            </a:r>
            <a:r>
              <a:rPr lang="en-US" sz="2000" dirty="0" smtClean="0"/>
              <a:t>sales are the main points.</a:t>
            </a:r>
            <a:endParaRPr lang="en-US" sz="2000" dirty="0" smtClean="0"/>
          </a:p>
          <a:p>
            <a:pPr lvl="0"/>
            <a:endParaRPr lang="en-US" sz="1800" dirty="0"/>
          </a:p>
          <a:p>
            <a:pPr lvl="0"/>
            <a:endParaRPr sz="1800" dirty="0"/>
          </a:p>
        </p:txBody>
      </p:sp>
      <p:grpSp>
        <p:nvGrpSpPr>
          <p:cNvPr id="152" name="Google Shape;152;p5"/>
          <p:cNvGrpSpPr/>
          <p:nvPr/>
        </p:nvGrpSpPr>
        <p:grpSpPr>
          <a:xfrm>
            <a:off x="11720945" y="5631872"/>
            <a:ext cx="942109" cy="920337"/>
            <a:chOff x="11720945" y="5631872"/>
            <a:chExt cx="942109" cy="920337"/>
          </a:xfrm>
        </p:grpSpPr>
        <p:sp>
          <p:nvSpPr>
            <p:cNvPr id="153" name="Google Shape;153;p5"/>
            <p:cNvSpPr/>
            <p:nvPr/>
          </p:nvSpPr>
          <p:spPr>
            <a:xfrm>
              <a:off x="11720945" y="5631872"/>
              <a:ext cx="942109" cy="920337"/>
            </a:xfrm>
            <a:prstGeom prst="ellipse">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4" name="Google Shape;154;p5"/>
            <p:cNvSpPr txBox="1"/>
            <p:nvPr/>
          </p:nvSpPr>
          <p:spPr>
            <a:xfrm>
              <a:off x="11847613" y="5861207"/>
              <a:ext cx="344386"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400" dirty="0">
                  <a:solidFill>
                    <a:schemeClr val="lt1"/>
                  </a:solidFill>
                  <a:latin typeface="Montserrat"/>
                  <a:sym typeface="Montserrat"/>
                </a:rPr>
                <a:t>5</a:t>
              </a:r>
              <a:endParaRPr dirty="0"/>
            </a:p>
          </p:txBody>
        </p:sp>
      </p:grpSp>
      <p:sp>
        <p:nvSpPr>
          <p:cNvPr id="12" name="Google Shape;142;p4"/>
          <p:cNvSpPr txBox="1"/>
          <p:nvPr/>
        </p:nvSpPr>
        <p:spPr>
          <a:xfrm>
            <a:off x="152493" y="210092"/>
            <a:ext cx="2398816"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00" dirty="0">
                <a:solidFill>
                  <a:schemeClr val="dk1"/>
                </a:solidFill>
                <a:latin typeface="Montserrat Medium"/>
                <a:ea typeface="Montserrat Medium"/>
                <a:cs typeface="Montserrat Medium"/>
                <a:sym typeface="Montserrat Medium"/>
              </a:rPr>
              <a:t>ECVET </a:t>
            </a:r>
            <a:r>
              <a:rPr lang="es-ES" sz="1000" dirty="0" err="1">
                <a:solidFill>
                  <a:schemeClr val="dk1"/>
                </a:solidFill>
                <a:latin typeface="Montserrat Medium"/>
                <a:ea typeface="Montserrat Medium"/>
                <a:cs typeface="Montserrat Medium"/>
                <a:sym typeface="Montserrat Medium"/>
              </a:rPr>
              <a:t>for</a:t>
            </a:r>
            <a:r>
              <a:rPr lang="es-ES" sz="1000" dirty="0">
                <a:solidFill>
                  <a:schemeClr val="dk1"/>
                </a:solidFill>
                <a:latin typeface="Montserrat Medium"/>
                <a:ea typeface="Montserrat Medium"/>
                <a:cs typeface="Montserrat Medium"/>
                <a:sym typeface="Montserrat Medium"/>
              </a:rPr>
              <a:t> Digital Publishing</a:t>
            </a:r>
            <a:endParaRPr dirty="0"/>
          </a:p>
        </p:txBody>
      </p:sp>
      <p:sp>
        <p:nvSpPr>
          <p:cNvPr id="11" name="Google Shape;142;p4"/>
          <p:cNvSpPr txBox="1"/>
          <p:nvPr/>
        </p:nvSpPr>
        <p:spPr>
          <a:xfrm>
            <a:off x="152493" y="409458"/>
            <a:ext cx="3314739" cy="261570"/>
          </a:xfrm>
          <a:prstGeom prst="rect">
            <a:avLst/>
          </a:prstGeom>
          <a:noFill/>
          <a:ln>
            <a:noFill/>
          </a:ln>
        </p:spPr>
        <p:txBody>
          <a:bodyPr spcFirstLastPara="1" wrap="square" lIns="91425" tIns="45700" rIns="91425" bIns="45700" anchor="t" anchorCtr="0">
            <a:spAutoFit/>
          </a:bodyPr>
          <a:lstStyle/>
          <a:p>
            <a:pPr lvl="0"/>
            <a:r>
              <a:rPr lang="es-ES" sz="1100" b="1" dirty="0"/>
              <a:t>MARKETING &amp; </a:t>
            </a:r>
            <a:r>
              <a:rPr lang="es-ES" sz="1100" b="1" dirty="0" smtClean="0"/>
              <a:t>DISTRIBUTION</a:t>
            </a:r>
            <a:endParaRPr sz="1100" b="1" dirty="0"/>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277" y="1857244"/>
            <a:ext cx="5814415" cy="387627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5" name="Google Shape;148;p5"/>
          <p:cNvSpPr/>
          <p:nvPr/>
        </p:nvSpPr>
        <p:spPr>
          <a:xfrm>
            <a:off x="1831731" y="2057399"/>
            <a:ext cx="8001000" cy="4800601"/>
          </a:xfrm>
          <a:prstGeom prst="rect">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 name="Google Shape;85;p1"/>
          <p:cNvSpPr txBox="1">
            <a:spLocks/>
          </p:cNvSpPr>
          <p:nvPr/>
        </p:nvSpPr>
        <p:spPr>
          <a:xfrm>
            <a:off x="1260231" y="-140049"/>
            <a:ext cx="9144000" cy="1909763"/>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Clr>
                <a:schemeClr val="lt1"/>
              </a:buClr>
              <a:buSzPts val="6000"/>
              <a:buFont typeface="Montserrat"/>
              <a:buNone/>
            </a:pPr>
            <a:r>
              <a:rPr lang="es-ES" dirty="0" smtClean="0">
                <a:solidFill>
                  <a:schemeClr val="tx1"/>
                </a:solidFill>
                <a:latin typeface="Montserrat SemiBold" panose="020B0604020202020204" charset="0"/>
                <a:ea typeface="Montserrat"/>
                <a:cs typeface="Montserrat"/>
                <a:sym typeface="Montserrat"/>
              </a:rPr>
              <a:t>HOW MARKETING YOUR </a:t>
            </a:r>
          </a:p>
          <a:p>
            <a:pPr algn="ctr">
              <a:buClr>
                <a:schemeClr val="lt1"/>
              </a:buClr>
              <a:buSzPts val="6000"/>
              <a:buFont typeface="Montserrat"/>
              <a:buNone/>
            </a:pPr>
            <a:r>
              <a:rPr lang="es-ES" dirty="0" smtClean="0">
                <a:solidFill>
                  <a:schemeClr val="tx1"/>
                </a:solidFill>
                <a:latin typeface="Montserrat SemiBold" panose="020B0604020202020204" charset="0"/>
                <a:ea typeface="Montserrat"/>
                <a:cs typeface="Montserrat"/>
                <a:sym typeface="Montserrat"/>
              </a:rPr>
              <a:t>E- BOOK</a:t>
            </a:r>
            <a:endParaRPr lang="es-ES" dirty="0">
              <a:solidFill>
                <a:schemeClr val="tx1"/>
              </a:solidFill>
              <a:latin typeface="Montserrat SemiBold" panose="020B0604020202020204" charset="0"/>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8382" y="2385036"/>
            <a:ext cx="5907698" cy="3938465"/>
          </a:xfrm>
          <a:prstGeom prst="rect">
            <a:avLst/>
          </a:prstGeom>
        </p:spPr>
      </p:pic>
      <p:grpSp>
        <p:nvGrpSpPr>
          <p:cNvPr id="6" name="Google Shape;152;p5"/>
          <p:cNvGrpSpPr/>
          <p:nvPr/>
        </p:nvGrpSpPr>
        <p:grpSpPr>
          <a:xfrm>
            <a:off x="11720945" y="5631872"/>
            <a:ext cx="942109" cy="920337"/>
            <a:chOff x="11720945" y="5631872"/>
            <a:chExt cx="942109" cy="920337"/>
          </a:xfrm>
        </p:grpSpPr>
        <p:sp>
          <p:nvSpPr>
            <p:cNvPr id="7" name="Google Shape;153;p5"/>
            <p:cNvSpPr/>
            <p:nvPr/>
          </p:nvSpPr>
          <p:spPr>
            <a:xfrm>
              <a:off x="11720945" y="5631872"/>
              <a:ext cx="942109" cy="920337"/>
            </a:xfrm>
            <a:prstGeom prst="ellipse">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 name="Google Shape;154;p5"/>
            <p:cNvSpPr txBox="1"/>
            <p:nvPr/>
          </p:nvSpPr>
          <p:spPr>
            <a:xfrm>
              <a:off x="11847613" y="5861207"/>
              <a:ext cx="344386"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400" dirty="0">
                  <a:solidFill>
                    <a:schemeClr val="lt1"/>
                  </a:solidFill>
                  <a:latin typeface="Montserrat"/>
                  <a:sym typeface="Montserrat"/>
                </a:rPr>
                <a:t>6</a:t>
              </a:r>
              <a:endParaRPr dirty="0"/>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1" name="Google Shape;159;p6"/>
          <p:cNvSpPr/>
          <p:nvPr/>
        </p:nvSpPr>
        <p:spPr>
          <a:xfrm>
            <a:off x="6916139" y="21447"/>
            <a:ext cx="3741068" cy="2256312"/>
          </a:xfrm>
          <a:prstGeom prst="rect">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9" name="Google Shape;159;p6"/>
          <p:cNvSpPr/>
          <p:nvPr/>
        </p:nvSpPr>
        <p:spPr>
          <a:xfrm>
            <a:off x="0" y="949569"/>
            <a:ext cx="6312877" cy="4682303"/>
          </a:xfrm>
          <a:prstGeom prst="rect">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1" name="Google Shape;161;p6"/>
          <p:cNvSpPr txBox="1"/>
          <p:nvPr/>
        </p:nvSpPr>
        <p:spPr>
          <a:xfrm>
            <a:off x="6916139" y="949569"/>
            <a:ext cx="3541815"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1" dirty="0" smtClean="0">
                <a:solidFill>
                  <a:schemeClr val="dk1"/>
                </a:solidFill>
                <a:latin typeface="Montserrat SemiBold"/>
                <a:sym typeface="Montserrat SemiBold"/>
              </a:rPr>
              <a:t>PRODUCT PREVIEW</a:t>
            </a:r>
            <a:endParaRPr dirty="0"/>
          </a:p>
        </p:txBody>
      </p:sp>
      <p:sp>
        <p:nvSpPr>
          <p:cNvPr id="162" name="Google Shape;162;p6"/>
          <p:cNvSpPr txBox="1"/>
          <p:nvPr/>
        </p:nvSpPr>
        <p:spPr>
          <a:xfrm>
            <a:off x="6820015" y="2681103"/>
            <a:ext cx="4337423" cy="2862282"/>
          </a:xfrm>
          <a:prstGeom prst="rect">
            <a:avLst/>
          </a:prstGeom>
          <a:noFill/>
          <a:ln>
            <a:noFill/>
          </a:ln>
        </p:spPr>
        <p:txBody>
          <a:bodyPr spcFirstLastPara="1" wrap="square" lIns="91425" tIns="45700" rIns="91425" bIns="45700" anchor="t" anchorCtr="0">
            <a:spAutoFit/>
          </a:bodyPr>
          <a:lstStyle/>
          <a:p>
            <a:pPr lvl="0"/>
            <a:r>
              <a:rPr lang="en-US" sz="2000" dirty="0"/>
              <a:t>Before they even launch, marketing your digital product is a good way to </a:t>
            </a:r>
            <a:r>
              <a:rPr lang="en-US" sz="2000" dirty="0" smtClean="0"/>
              <a:t>show your potential costumers a bit more about </a:t>
            </a:r>
            <a:r>
              <a:rPr lang="en-US" sz="2000" dirty="0"/>
              <a:t>your product. </a:t>
            </a:r>
            <a:endParaRPr lang="en-US" sz="2000" dirty="0" smtClean="0"/>
          </a:p>
          <a:p>
            <a:pPr lvl="0"/>
            <a:endParaRPr lang="en-US" sz="2000" dirty="0"/>
          </a:p>
          <a:p>
            <a:pPr lvl="0"/>
            <a:r>
              <a:rPr lang="en-US" sz="2000" dirty="0" smtClean="0"/>
              <a:t>Unlike physical </a:t>
            </a:r>
            <a:r>
              <a:rPr lang="en-US" sz="2000" dirty="0"/>
              <a:t>products, you can market digital product by teasing a part of </a:t>
            </a:r>
            <a:r>
              <a:rPr lang="en-US" sz="2000" dirty="0" smtClean="0"/>
              <a:t>it</a:t>
            </a:r>
            <a:r>
              <a:rPr lang="en-US" sz="2000" dirty="0"/>
              <a:t> </a:t>
            </a:r>
            <a:r>
              <a:rPr lang="en-US" sz="2000" dirty="0" smtClean="0"/>
              <a:t>and convince them that is what they are really looking for.</a:t>
            </a:r>
            <a:endParaRPr sz="2000" dirty="0"/>
          </a:p>
        </p:txBody>
      </p:sp>
      <p:grpSp>
        <p:nvGrpSpPr>
          <p:cNvPr id="163" name="Google Shape;163;p6"/>
          <p:cNvGrpSpPr/>
          <p:nvPr/>
        </p:nvGrpSpPr>
        <p:grpSpPr>
          <a:xfrm>
            <a:off x="11720945" y="5631872"/>
            <a:ext cx="942109" cy="920337"/>
            <a:chOff x="11720945" y="5631872"/>
            <a:chExt cx="942109" cy="920337"/>
          </a:xfrm>
        </p:grpSpPr>
        <p:sp>
          <p:nvSpPr>
            <p:cNvPr id="164" name="Google Shape;164;p6"/>
            <p:cNvSpPr/>
            <p:nvPr/>
          </p:nvSpPr>
          <p:spPr>
            <a:xfrm>
              <a:off x="11720945" y="5631872"/>
              <a:ext cx="942109" cy="920337"/>
            </a:xfrm>
            <a:prstGeom prst="ellipse">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5" name="Google Shape;165;p6"/>
            <p:cNvSpPr txBox="1"/>
            <p:nvPr/>
          </p:nvSpPr>
          <p:spPr>
            <a:xfrm>
              <a:off x="11847613" y="5861207"/>
              <a:ext cx="344386"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400" dirty="0">
                  <a:solidFill>
                    <a:schemeClr val="lt1"/>
                  </a:solidFill>
                  <a:latin typeface="Montserrat"/>
                  <a:sym typeface="Montserrat"/>
                </a:rPr>
                <a:t>7</a:t>
              </a:r>
              <a:endParaRPr dirty="0"/>
            </a:p>
          </p:txBody>
        </p:sp>
      </p:grpSp>
      <p:sp>
        <p:nvSpPr>
          <p:cNvPr id="166" name="Google Shape;166;p6"/>
          <p:cNvSpPr txBox="1"/>
          <p:nvPr/>
        </p:nvSpPr>
        <p:spPr>
          <a:xfrm>
            <a:off x="215753" y="182828"/>
            <a:ext cx="2398816"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00" dirty="0">
                <a:solidFill>
                  <a:schemeClr val="dk1"/>
                </a:solidFill>
                <a:latin typeface="Montserrat Medium"/>
                <a:ea typeface="Montserrat Medium"/>
                <a:cs typeface="Montserrat Medium"/>
                <a:sym typeface="Montserrat Medium"/>
              </a:rPr>
              <a:t>ECVET </a:t>
            </a:r>
            <a:r>
              <a:rPr lang="es-ES" sz="1000" dirty="0" err="1">
                <a:solidFill>
                  <a:schemeClr val="dk1"/>
                </a:solidFill>
                <a:latin typeface="Montserrat Medium"/>
                <a:ea typeface="Montserrat Medium"/>
                <a:cs typeface="Montserrat Medium"/>
                <a:sym typeface="Montserrat Medium"/>
              </a:rPr>
              <a:t>for</a:t>
            </a:r>
            <a:r>
              <a:rPr lang="es-ES" sz="1000" dirty="0">
                <a:solidFill>
                  <a:schemeClr val="dk1"/>
                </a:solidFill>
                <a:latin typeface="Montserrat Medium"/>
                <a:ea typeface="Montserrat Medium"/>
                <a:cs typeface="Montserrat Medium"/>
                <a:sym typeface="Montserrat Medium"/>
              </a:rPr>
              <a:t> Digital Publishing</a:t>
            </a:r>
            <a:endParaRPr dirty="0"/>
          </a:p>
        </p:txBody>
      </p:sp>
      <p:sp>
        <p:nvSpPr>
          <p:cNvPr id="13" name="Google Shape;172;p7"/>
          <p:cNvSpPr txBox="1"/>
          <p:nvPr/>
        </p:nvSpPr>
        <p:spPr>
          <a:xfrm>
            <a:off x="5904662" y="105883"/>
            <a:ext cx="816429" cy="646331"/>
          </a:xfrm>
          <a:prstGeom prst="rect">
            <a:avLst/>
          </a:prstGeom>
          <a:solidFill>
            <a:srgbClr val="DC053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3600" b="1" dirty="0">
                <a:solidFill>
                  <a:schemeClr val="lt1"/>
                </a:solidFill>
                <a:latin typeface="Montserrat"/>
                <a:ea typeface="Montserrat"/>
                <a:cs typeface="Montserrat"/>
                <a:sym typeface="Montserrat"/>
              </a:rPr>
              <a:t>01</a:t>
            </a:r>
            <a:endParaRPr dirty="0"/>
          </a:p>
        </p:txBody>
      </p:sp>
      <p:sp>
        <p:nvSpPr>
          <p:cNvPr id="14" name="Google Shape;142;p4"/>
          <p:cNvSpPr txBox="1"/>
          <p:nvPr/>
        </p:nvSpPr>
        <p:spPr>
          <a:xfrm>
            <a:off x="215753" y="412750"/>
            <a:ext cx="3314739" cy="261570"/>
          </a:xfrm>
          <a:prstGeom prst="rect">
            <a:avLst/>
          </a:prstGeom>
          <a:noFill/>
          <a:ln>
            <a:noFill/>
          </a:ln>
        </p:spPr>
        <p:txBody>
          <a:bodyPr spcFirstLastPara="1" wrap="square" lIns="91425" tIns="45700" rIns="91425" bIns="45700" anchor="t" anchorCtr="0">
            <a:spAutoFit/>
          </a:bodyPr>
          <a:lstStyle/>
          <a:p>
            <a:pPr lvl="0"/>
            <a:r>
              <a:rPr lang="es-ES" sz="1100" b="1" dirty="0"/>
              <a:t>MARKETING &amp; </a:t>
            </a:r>
            <a:r>
              <a:rPr lang="es-ES" sz="1100" b="1" dirty="0" smtClean="0"/>
              <a:t>DISTRIBUTION</a:t>
            </a:r>
            <a:endParaRPr sz="1100" b="1"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753" y="1272734"/>
            <a:ext cx="5938034" cy="3958689"/>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14" name="Google Shape;159;p6"/>
          <p:cNvSpPr/>
          <p:nvPr/>
        </p:nvSpPr>
        <p:spPr>
          <a:xfrm>
            <a:off x="5846885" y="68971"/>
            <a:ext cx="6345114" cy="6023048"/>
          </a:xfrm>
          <a:prstGeom prst="rect">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02" name="Google Shape;202;p10"/>
          <p:cNvGrpSpPr/>
          <p:nvPr/>
        </p:nvGrpSpPr>
        <p:grpSpPr>
          <a:xfrm>
            <a:off x="765008" y="828557"/>
            <a:ext cx="4455399" cy="707846"/>
            <a:chOff x="1104407" y="1634419"/>
            <a:chExt cx="4455399" cy="707846"/>
          </a:xfrm>
        </p:grpSpPr>
        <p:sp>
          <p:nvSpPr>
            <p:cNvPr id="203" name="Google Shape;203;p10"/>
            <p:cNvSpPr/>
            <p:nvPr/>
          </p:nvSpPr>
          <p:spPr>
            <a:xfrm>
              <a:off x="1104407" y="1645330"/>
              <a:ext cx="344384" cy="344384"/>
            </a:xfrm>
            <a:prstGeom prst="ellipse">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4" name="Google Shape;204;p10"/>
            <p:cNvSpPr txBox="1"/>
            <p:nvPr/>
          </p:nvSpPr>
          <p:spPr>
            <a:xfrm>
              <a:off x="1526437" y="1634419"/>
              <a:ext cx="4033369"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4000" b="1" dirty="0" err="1" smtClean="0">
                  <a:solidFill>
                    <a:schemeClr val="dk1"/>
                  </a:solidFill>
                  <a:latin typeface="Montserrat SemiBold"/>
                  <a:ea typeface="Montserrat SemiBold"/>
                  <a:cs typeface="Montserrat SemiBold"/>
                  <a:sym typeface="Montserrat SemiBold"/>
                </a:rPr>
                <a:t>Goodreads</a:t>
              </a:r>
              <a:endParaRPr sz="4000" dirty="0"/>
            </a:p>
          </p:txBody>
        </p:sp>
      </p:grpSp>
      <p:sp>
        <p:nvSpPr>
          <p:cNvPr id="205" name="Google Shape;205;p10"/>
          <p:cNvSpPr txBox="1"/>
          <p:nvPr/>
        </p:nvSpPr>
        <p:spPr>
          <a:xfrm>
            <a:off x="844220" y="1887592"/>
            <a:ext cx="4376187" cy="707846"/>
          </a:xfrm>
          <a:prstGeom prst="rect">
            <a:avLst/>
          </a:prstGeom>
          <a:noFill/>
          <a:ln>
            <a:noFill/>
          </a:ln>
        </p:spPr>
        <p:txBody>
          <a:bodyPr spcFirstLastPara="1" wrap="square" lIns="91425" tIns="45700" rIns="91425" bIns="45700" anchor="t" anchorCtr="0">
            <a:spAutoFit/>
          </a:bodyPr>
          <a:lstStyle/>
          <a:p>
            <a:pPr lvl="0"/>
            <a:r>
              <a:rPr lang="en-US" sz="2000" dirty="0" smtClean="0"/>
              <a:t>Goodreads is a site </a:t>
            </a:r>
            <a:r>
              <a:rPr lang="en-US" sz="2000" dirty="0"/>
              <a:t>for readers and book recommendations.</a:t>
            </a:r>
            <a:endParaRPr sz="2000" dirty="0"/>
          </a:p>
        </p:txBody>
      </p:sp>
      <p:grpSp>
        <p:nvGrpSpPr>
          <p:cNvPr id="206" name="Google Shape;206;p10"/>
          <p:cNvGrpSpPr/>
          <p:nvPr/>
        </p:nvGrpSpPr>
        <p:grpSpPr>
          <a:xfrm>
            <a:off x="11720945" y="5631872"/>
            <a:ext cx="942109" cy="920337"/>
            <a:chOff x="11720945" y="5631872"/>
            <a:chExt cx="942109" cy="920337"/>
          </a:xfrm>
        </p:grpSpPr>
        <p:sp>
          <p:nvSpPr>
            <p:cNvPr id="207" name="Google Shape;207;p10"/>
            <p:cNvSpPr/>
            <p:nvPr/>
          </p:nvSpPr>
          <p:spPr>
            <a:xfrm>
              <a:off x="11720945" y="5631872"/>
              <a:ext cx="942109" cy="920337"/>
            </a:xfrm>
            <a:prstGeom prst="ellipse">
              <a:avLst/>
            </a:prstGeom>
            <a:solidFill>
              <a:srgbClr val="DC0531"/>
            </a:solidFill>
            <a:ln w="12700" cap="flat" cmpd="sng">
              <a:solidFill>
                <a:srgbClr val="DC0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8" name="Google Shape;208;p10"/>
            <p:cNvSpPr txBox="1"/>
            <p:nvPr/>
          </p:nvSpPr>
          <p:spPr>
            <a:xfrm>
              <a:off x="11847613" y="5861207"/>
              <a:ext cx="344386"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400" dirty="0">
                  <a:solidFill>
                    <a:schemeClr val="lt1"/>
                  </a:solidFill>
                  <a:latin typeface="Montserrat"/>
                  <a:sym typeface="Montserrat"/>
                </a:rPr>
                <a:t>8</a:t>
              </a:r>
              <a:endParaRPr dirty="0"/>
            </a:p>
          </p:txBody>
        </p:sp>
      </p:grpSp>
      <p:sp>
        <p:nvSpPr>
          <p:cNvPr id="15" name="Google Shape;205;p10"/>
          <p:cNvSpPr txBox="1"/>
          <p:nvPr/>
        </p:nvSpPr>
        <p:spPr>
          <a:xfrm>
            <a:off x="844220" y="3027381"/>
            <a:ext cx="4070680" cy="1938952"/>
          </a:xfrm>
          <a:prstGeom prst="rect">
            <a:avLst/>
          </a:prstGeom>
          <a:noFill/>
          <a:ln>
            <a:noFill/>
          </a:ln>
        </p:spPr>
        <p:txBody>
          <a:bodyPr spcFirstLastPara="1" wrap="square" lIns="91425" tIns="45700" rIns="91425" bIns="45700" anchor="t" anchorCtr="0">
            <a:spAutoFit/>
          </a:bodyPr>
          <a:lstStyle/>
          <a:p>
            <a:pPr lvl="0" algn="just"/>
            <a:r>
              <a:rPr lang="es-ES" sz="2000" dirty="0" err="1" smtClean="0"/>
              <a:t>For</a:t>
            </a:r>
            <a:r>
              <a:rPr lang="es-ES" sz="2000" dirty="0" smtClean="0"/>
              <a:t> </a:t>
            </a:r>
            <a:r>
              <a:rPr lang="es-ES" sz="2000" dirty="0" err="1" smtClean="0"/>
              <a:t>example</a:t>
            </a:r>
            <a:r>
              <a:rPr lang="es-ES" sz="2000" dirty="0" smtClean="0"/>
              <a:t>, in </a:t>
            </a:r>
            <a:r>
              <a:rPr lang="es-ES" sz="2000" dirty="0" err="1" smtClean="0"/>
              <a:t>Good</a:t>
            </a:r>
            <a:r>
              <a:rPr lang="es-ES" sz="2000" dirty="0" err="1" smtClean="0"/>
              <a:t>reads</a:t>
            </a:r>
            <a:r>
              <a:rPr lang="es-ES" sz="2000" dirty="0" smtClean="0"/>
              <a:t> </a:t>
            </a:r>
            <a:r>
              <a:rPr lang="es-ES" sz="2000" dirty="0" err="1" smtClean="0"/>
              <a:t>you</a:t>
            </a:r>
            <a:r>
              <a:rPr lang="es-ES" sz="2000" dirty="0" smtClean="0"/>
              <a:t> can </a:t>
            </a:r>
            <a:r>
              <a:rPr lang="es-ES" sz="2000" dirty="0" err="1" smtClean="0"/>
              <a:t>have</a:t>
            </a:r>
            <a:r>
              <a:rPr lang="es-ES" sz="2000" dirty="0" smtClean="0"/>
              <a:t> a </a:t>
            </a:r>
            <a:r>
              <a:rPr lang="es-ES" sz="2000" dirty="0" err="1" smtClean="0"/>
              <a:t>preview</a:t>
            </a:r>
            <a:r>
              <a:rPr lang="es-ES" sz="2000" dirty="0" smtClean="0"/>
              <a:t> of a </a:t>
            </a:r>
            <a:r>
              <a:rPr lang="es-ES" sz="2000" dirty="0" err="1" smtClean="0"/>
              <a:t>huge</a:t>
            </a:r>
            <a:r>
              <a:rPr lang="es-ES" sz="2000" dirty="0" smtClean="0"/>
              <a:t> </a:t>
            </a:r>
            <a:r>
              <a:rPr lang="es-ES" sz="2000" dirty="0" err="1" smtClean="0"/>
              <a:t>list</a:t>
            </a:r>
            <a:r>
              <a:rPr lang="es-ES" sz="2000" dirty="0" smtClean="0"/>
              <a:t> of e-</a:t>
            </a:r>
            <a:r>
              <a:rPr lang="es-ES" sz="2000" dirty="0" err="1" smtClean="0"/>
              <a:t>books</a:t>
            </a:r>
            <a:r>
              <a:rPr lang="es-ES" sz="2000" dirty="0" smtClean="0"/>
              <a:t>.</a:t>
            </a:r>
          </a:p>
          <a:p>
            <a:pPr lvl="0" algn="just"/>
            <a:endParaRPr lang="es-ES" sz="2000" dirty="0"/>
          </a:p>
          <a:p>
            <a:pPr lvl="0" algn="just"/>
            <a:r>
              <a:rPr lang="es-ES" sz="2000" dirty="0" smtClean="0"/>
              <a:t> </a:t>
            </a:r>
            <a:r>
              <a:rPr lang="es-ES" sz="2000" dirty="0" err="1" smtClean="0"/>
              <a:t>It</a:t>
            </a:r>
            <a:r>
              <a:rPr lang="es-ES" sz="2000" dirty="0" smtClean="0"/>
              <a:t> </a:t>
            </a:r>
            <a:r>
              <a:rPr lang="es-ES" sz="2000" dirty="0" err="1" smtClean="0"/>
              <a:t>allows</a:t>
            </a:r>
            <a:r>
              <a:rPr lang="es-ES" sz="2000" dirty="0" smtClean="0"/>
              <a:t> </a:t>
            </a:r>
            <a:r>
              <a:rPr lang="es-ES" sz="2000" dirty="0" err="1" smtClean="0"/>
              <a:t>you</a:t>
            </a:r>
            <a:r>
              <a:rPr lang="es-ES" sz="2000" dirty="0" smtClean="0"/>
              <a:t> to </a:t>
            </a:r>
            <a:r>
              <a:rPr lang="es-ES" sz="2000" dirty="0" err="1" smtClean="0"/>
              <a:t>read</a:t>
            </a:r>
            <a:r>
              <a:rPr lang="es-ES" sz="2000" dirty="0" smtClean="0"/>
              <a:t> </a:t>
            </a:r>
            <a:r>
              <a:rPr lang="es-ES" sz="2000" dirty="0" err="1" smtClean="0"/>
              <a:t>some</a:t>
            </a:r>
            <a:r>
              <a:rPr lang="es-ES" sz="2000" dirty="0" smtClean="0"/>
              <a:t> </a:t>
            </a:r>
            <a:r>
              <a:rPr lang="es-ES" sz="2000" dirty="0" err="1" smtClean="0"/>
              <a:t>pages</a:t>
            </a:r>
            <a:r>
              <a:rPr lang="es-ES" sz="2000" dirty="0" smtClean="0"/>
              <a:t> </a:t>
            </a:r>
            <a:r>
              <a:rPr lang="es-ES" sz="2000" dirty="0" err="1" smtClean="0"/>
              <a:t>before</a:t>
            </a:r>
            <a:r>
              <a:rPr lang="es-ES" sz="2000" dirty="0" smtClean="0"/>
              <a:t> </a:t>
            </a:r>
            <a:r>
              <a:rPr lang="es-ES" sz="2000" dirty="0" err="1" smtClean="0"/>
              <a:t>making</a:t>
            </a:r>
            <a:r>
              <a:rPr lang="es-ES" sz="2000" dirty="0" smtClean="0"/>
              <a:t> </a:t>
            </a:r>
            <a:r>
              <a:rPr lang="es-ES" sz="2000" dirty="0" err="1" smtClean="0"/>
              <a:t>the</a:t>
            </a:r>
            <a:r>
              <a:rPr lang="es-ES" sz="2000" dirty="0" smtClean="0"/>
              <a:t> </a:t>
            </a:r>
            <a:r>
              <a:rPr lang="es-ES" sz="2000" dirty="0" err="1" smtClean="0"/>
              <a:t>purchase</a:t>
            </a:r>
            <a:r>
              <a:rPr lang="es-ES" sz="2000" dirty="0" smtClean="0"/>
              <a:t>.</a:t>
            </a:r>
            <a:endParaRPr sz="2000" dirty="0"/>
          </a:p>
        </p:txBody>
      </p:sp>
      <p:sp>
        <p:nvSpPr>
          <p:cNvPr id="17" name="Google Shape;142;p4"/>
          <p:cNvSpPr txBox="1"/>
          <p:nvPr/>
        </p:nvSpPr>
        <p:spPr>
          <a:xfrm>
            <a:off x="215753" y="154996"/>
            <a:ext cx="2398816"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00" dirty="0">
                <a:solidFill>
                  <a:schemeClr val="dk1"/>
                </a:solidFill>
                <a:latin typeface="Montserrat Medium"/>
                <a:ea typeface="Montserrat Medium"/>
                <a:cs typeface="Montserrat Medium"/>
                <a:sym typeface="Montserrat Medium"/>
              </a:rPr>
              <a:t>ECVET </a:t>
            </a:r>
            <a:r>
              <a:rPr lang="es-ES" sz="1000" dirty="0" err="1">
                <a:solidFill>
                  <a:schemeClr val="dk1"/>
                </a:solidFill>
                <a:latin typeface="Montserrat Medium"/>
                <a:ea typeface="Montserrat Medium"/>
                <a:cs typeface="Montserrat Medium"/>
                <a:sym typeface="Montserrat Medium"/>
              </a:rPr>
              <a:t>for</a:t>
            </a:r>
            <a:r>
              <a:rPr lang="es-ES" sz="1000" dirty="0">
                <a:solidFill>
                  <a:schemeClr val="dk1"/>
                </a:solidFill>
                <a:latin typeface="Montserrat Medium"/>
                <a:ea typeface="Montserrat Medium"/>
                <a:cs typeface="Montserrat Medium"/>
                <a:sym typeface="Montserrat Medium"/>
              </a:rPr>
              <a:t> Digital Publishing</a:t>
            </a:r>
            <a:endParaRPr dirty="0"/>
          </a:p>
        </p:txBody>
      </p:sp>
      <p:sp>
        <p:nvSpPr>
          <p:cNvPr id="19" name="Google Shape;142;p4"/>
          <p:cNvSpPr txBox="1"/>
          <p:nvPr/>
        </p:nvSpPr>
        <p:spPr>
          <a:xfrm>
            <a:off x="215753" y="343849"/>
            <a:ext cx="3314739" cy="261570"/>
          </a:xfrm>
          <a:prstGeom prst="rect">
            <a:avLst/>
          </a:prstGeom>
          <a:noFill/>
          <a:ln>
            <a:noFill/>
          </a:ln>
        </p:spPr>
        <p:txBody>
          <a:bodyPr spcFirstLastPara="1" wrap="square" lIns="91425" tIns="45700" rIns="91425" bIns="45700" anchor="t" anchorCtr="0">
            <a:spAutoFit/>
          </a:bodyPr>
          <a:lstStyle/>
          <a:p>
            <a:pPr lvl="0"/>
            <a:r>
              <a:rPr lang="es-ES" sz="1100" b="1" dirty="0"/>
              <a:t>MARKETING &amp; </a:t>
            </a:r>
            <a:r>
              <a:rPr lang="es-ES" sz="1100" b="1" dirty="0" smtClean="0"/>
              <a:t>DISTRIBUTION</a:t>
            </a:r>
            <a:endParaRPr sz="1100" b="1" dirty="0"/>
          </a:p>
        </p:txBody>
      </p:sp>
      <p:pic>
        <p:nvPicPr>
          <p:cNvPr id="3" name="Imagen 2"/>
          <p:cNvPicPr>
            <a:picLocks noChangeAspect="1"/>
          </p:cNvPicPr>
          <p:nvPr/>
        </p:nvPicPr>
        <p:blipFill>
          <a:blip r:embed="rId3"/>
          <a:stretch>
            <a:fillRect/>
          </a:stretch>
        </p:blipFill>
        <p:spPr>
          <a:xfrm>
            <a:off x="6528028" y="828557"/>
            <a:ext cx="5083521" cy="4397649"/>
          </a:xfrm>
          <a:prstGeom prst="rect">
            <a:avLst/>
          </a:prstGeom>
        </p:spPr>
      </p:pic>
    </p:spTree>
    <p:extLst>
      <p:ext uri="{BB962C8B-B14F-4D97-AF65-F5344CB8AC3E}">
        <p14:creationId xmlns:p14="http://schemas.microsoft.com/office/powerpoint/2010/main" val="26941028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639" y="-670169"/>
            <a:ext cx="12546623" cy="8364415"/>
          </a:xfrm>
          <a:prstGeom prst="rect">
            <a:avLst/>
          </a:prstGeom>
        </p:spPr>
      </p:pic>
    </p:spTree>
    <p:extLst>
      <p:ext uri="{BB962C8B-B14F-4D97-AF65-F5344CB8AC3E}">
        <p14:creationId xmlns:p14="http://schemas.microsoft.com/office/powerpoint/2010/main" val="10374874"/>
      </p:ext>
    </p:extLst>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1879</TotalTime>
  <Words>1182</Words>
  <Application>Microsoft Office PowerPoint</Application>
  <PresentationFormat>Panorámica</PresentationFormat>
  <Paragraphs>181</Paragraphs>
  <Slides>27</Slides>
  <Notes>27</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27</vt:i4>
      </vt:variant>
    </vt:vector>
  </HeadingPairs>
  <TitlesOfParts>
    <vt:vector size="35" baseType="lpstr">
      <vt:lpstr>Arial</vt:lpstr>
      <vt:lpstr>Montserrat Light</vt:lpstr>
      <vt:lpstr>Montserrat Medium</vt:lpstr>
      <vt:lpstr>Calibri</vt:lpstr>
      <vt:lpstr>Poppins</vt:lpstr>
      <vt:lpstr>Montserrat</vt:lpstr>
      <vt:lpstr>Montserrat SemiBold</vt:lpstr>
      <vt:lpstr>Tema de Office</vt:lpstr>
      <vt:lpstr>UNIT 3. ECVET DIGITAL PUBLISHING</vt:lpstr>
      <vt:lpstr>Contents</vt:lpstr>
      <vt:lpstr>Presentación de PowerPoint</vt:lpstr>
      <vt:lpstr>DIGITAL MARKETING STRATEGY CREATION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INSIDE PUBLISHING: BOOK MARKETING</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0. ECVET DIGITAL PUBLISHING</dc:title>
  <dc:creator>Microsoft Office User</dc:creator>
  <cp:lastModifiedBy>Alba</cp:lastModifiedBy>
  <cp:revision>66</cp:revision>
  <dcterms:created xsi:type="dcterms:W3CDTF">2022-10-03T11:58:43Z</dcterms:created>
  <dcterms:modified xsi:type="dcterms:W3CDTF">2022-12-02T18:45:05Z</dcterms:modified>
</cp:coreProperties>
</file>