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260" r:id="rId5"/>
    <p:sldId id="262" r:id="rId6"/>
    <p:sldId id="264" r:id="rId7"/>
    <p:sldId id="261" r:id="rId8"/>
    <p:sldId id="270" r:id="rId9"/>
    <p:sldId id="286" r:id="rId10"/>
    <p:sldId id="271" r:id="rId11"/>
    <p:sldId id="269" r:id="rId12"/>
    <p:sldId id="277" r:id="rId13"/>
    <p:sldId id="272" r:id="rId14"/>
    <p:sldId id="287" r:id="rId15"/>
    <p:sldId id="291" r:id="rId16"/>
    <p:sldId id="273" r:id="rId17"/>
    <p:sldId id="288" r:id="rId18"/>
    <p:sldId id="283" r:id="rId19"/>
    <p:sldId id="292" r:id="rId20"/>
    <p:sldId id="285" r:id="rId21"/>
    <p:sldId id="263" r:id="rId22"/>
    <p:sldId id="266" r:id="rId23"/>
    <p:sldId id="267" r:id="rId24"/>
  </p:sldIdLst>
  <p:sldSz cx="12192000" cy="6858000"/>
  <p:notesSz cx="6858000" cy="9144000"/>
  <p:embeddedFontLst>
    <p:embeddedFont>
      <p:font typeface="Montserrat Medium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Poppins" panose="020B0604020202020204" charset="0"/>
      <p:regular r:id="rId34"/>
      <p:bold r:id="rId35"/>
      <p:italic r:id="rId36"/>
      <p:boldItalic r:id="rId37"/>
    </p:embeddedFont>
    <p:embeddedFont>
      <p:font typeface="Montserrat Light" panose="020B0604020202020204" charset="0"/>
      <p:regular r:id="rId38"/>
      <p:bold r:id="rId39"/>
      <p:italic r:id="rId40"/>
      <p:boldItalic r:id="rId41"/>
    </p:embeddedFont>
    <p:embeddedFont>
      <p:font typeface="Montserrat SemiBold" panose="020B0604020202020204" charset="0"/>
      <p:regular r:id="rId42"/>
      <p:bold r:id="rId43"/>
      <p:italic r:id="rId44"/>
      <p:boldItalic r:id="rId45"/>
    </p:embeddedFont>
    <p:embeddedFont>
      <p:font typeface="Montserrat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hiVGA/MAfkwzHhmbreqLpGhG+V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0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162" autoAdjust="0"/>
  </p:normalViewPr>
  <p:slideViewPr>
    <p:cSldViewPr snapToGrid="0">
      <p:cViewPr varScale="1">
        <p:scale>
          <a:sx n="92" d="100"/>
          <a:sy n="92" d="100"/>
        </p:scale>
        <p:origin x="127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6737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5527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0558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8934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8188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4436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7892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20580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52255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6573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829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3373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7989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w59Nt5Hqhc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bookriot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1in8uuAu7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jp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2192000" cy="717863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</a:pPr>
            <a:r>
              <a:rPr lang="es-ES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UNIT 3</a:t>
            </a:r>
            <a:r>
              <a:rPr lang="es-ES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s-ES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ECVET</a:t>
            </a:r>
            <a:br>
              <a:rPr lang="es-ES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s-ES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DIGITAL PUBLISHING</a:t>
            </a:r>
            <a:endParaRPr dirty="0"/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1569720" y="332771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s-ES" dirty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UNIT </a:t>
            </a:r>
            <a:r>
              <a:rPr lang="es-ES" dirty="0" smtClean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5 </a:t>
            </a:r>
            <a:r>
              <a:rPr lang="es-ES" dirty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– </a:t>
            </a:r>
            <a:r>
              <a:rPr lang="es-ES" dirty="0" smtClean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MARKETING AND DISTRIBUTION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s-ES" dirty="0" smtClean="0">
              <a:solidFill>
                <a:srgbClr val="C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s-E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/>
                <a:ea typeface="Montserrat Light"/>
                <a:cs typeface="Montserrat Light"/>
                <a:sym typeface="Montserrat Light"/>
              </a:rPr>
              <a:t>Public</a:t>
            </a:r>
            <a:r>
              <a:rPr lang="es-E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s-E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/>
                <a:ea typeface="Montserrat Light"/>
                <a:cs typeface="Montserrat Light"/>
                <a:sym typeface="Montserrat Light"/>
              </a:rPr>
              <a:t>Relations</a:t>
            </a:r>
            <a:endParaRPr lang="es-E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87" name="Google Shape;87;p1"/>
          <p:cNvGrpSpPr/>
          <p:nvPr/>
        </p:nvGrpSpPr>
        <p:grpSpPr>
          <a:xfrm>
            <a:off x="8133405" y="3785092"/>
            <a:ext cx="3351530" cy="2754074"/>
            <a:chOff x="8002780" y="3547586"/>
            <a:chExt cx="3351530" cy="2754074"/>
          </a:xfrm>
        </p:grpSpPr>
        <p:pic>
          <p:nvPicPr>
            <p:cNvPr id="88" name="Google Shape;88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361170" y="3547586"/>
              <a:ext cx="1799271" cy="1799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02780" y="5345603"/>
              <a:ext cx="3351530" cy="95605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9;p6"/>
          <p:cNvSpPr/>
          <p:nvPr/>
        </p:nvSpPr>
        <p:spPr>
          <a:xfrm>
            <a:off x="6884377" y="1"/>
            <a:ext cx="3741068" cy="2256312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0" y="949569"/>
            <a:ext cx="6312877" cy="4682303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6984003" y="872665"/>
            <a:ext cx="354181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BLOGGING</a:t>
            </a:r>
            <a:endParaRPr dirty="0"/>
          </a:p>
        </p:txBody>
      </p:sp>
      <p:sp>
        <p:nvSpPr>
          <p:cNvPr id="162" name="Google Shape;162;p6"/>
          <p:cNvSpPr txBox="1"/>
          <p:nvPr/>
        </p:nvSpPr>
        <p:spPr>
          <a:xfrm>
            <a:off x="6868296" y="2428310"/>
            <a:ext cx="4560372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2000" dirty="0"/>
              <a:t>Blogging is where PR and content marketing meet</a:t>
            </a:r>
            <a:r>
              <a:rPr lang="en-US" sz="2000" dirty="0" smtClean="0"/>
              <a:t>.</a:t>
            </a:r>
          </a:p>
          <a:p>
            <a:pPr lvl="0" algn="just"/>
            <a:endParaRPr lang="en-US" sz="2000" dirty="0"/>
          </a:p>
          <a:p>
            <a:pPr lvl="0" algn="just"/>
            <a:r>
              <a:rPr lang="en-US" sz="2000" dirty="0"/>
              <a:t>Blogging </a:t>
            </a:r>
            <a:r>
              <a:rPr lang="en-US" sz="2000" dirty="0" smtClean="0"/>
              <a:t>is a very popular way to reach your audience and interact with the people through comments, also promoting these blogs on your social media accounts depending on who your audience is.</a:t>
            </a:r>
          </a:p>
          <a:p>
            <a:pPr lvl="0" algn="just"/>
            <a:endParaRPr lang="en-US" sz="2000" dirty="0"/>
          </a:p>
          <a:p>
            <a:pPr lvl="0" algn="just"/>
            <a:r>
              <a:rPr lang="en-US" sz="2000" dirty="0" smtClean="0"/>
              <a:t>You can also collaborate with other bloggers to spread your </a:t>
            </a:r>
            <a:r>
              <a:rPr lang="en-US" sz="2000" dirty="0" smtClean="0"/>
              <a:t>content.</a:t>
            </a:r>
            <a:endParaRPr sz="2000" dirty="0"/>
          </a:p>
        </p:txBody>
      </p:sp>
      <p:grpSp>
        <p:nvGrpSpPr>
          <p:cNvPr id="163" name="Google Shape;163;p6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164" name="Google Shape;164;p6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6"/>
            <p:cNvSpPr txBox="1"/>
            <p:nvPr/>
          </p:nvSpPr>
          <p:spPr>
            <a:xfrm>
              <a:off x="11847613" y="5861207"/>
              <a:ext cx="523164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>
                  <a:solidFill>
                    <a:schemeClr val="lt1"/>
                  </a:solidFill>
                  <a:latin typeface="Montserrat"/>
                  <a:sym typeface="Montserrat"/>
                </a:rPr>
                <a:t>9</a:t>
              </a:r>
              <a:endParaRPr dirty="0"/>
            </a:p>
          </p:txBody>
        </p:sp>
      </p:grpSp>
      <p:sp>
        <p:nvSpPr>
          <p:cNvPr id="166" name="Google Shape;166;p6"/>
          <p:cNvSpPr txBox="1"/>
          <p:nvPr/>
        </p:nvSpPr>
        <p:spPr>
          <a:xfrm>
            <a:off x="215753" y="182828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sp>
        <p:nvSpPr>
          <p:cNvPr id="13" name="Google Shape;172;p7"/>
          <p:cNvSpPr txBox="1"/>
          <p:nvPr/>
        </p:nvSpPr>
        <p:spPr>
          <a:xfrm>
            <a:off x="5904662" y="105883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dirty="0"/>
          </a:p>
        </p:txBody>
      </p:sp>
      <p:sp>
        <p:nvSpPr>
          <p:cNvPr id="14" name="Google Shape;142;p4"/>
          <p:cNvSpPr txBox="1"/>
          <p:nvPr/>
        </p:nvSpPr>
        <p:spPr>
          <a:xfrm>
            <a:off x="215753" y="364834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8" y="1290848"/>
            <a:ext cx="5332992" cy="399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90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59;p6"/>
          <p:cNvSpPr/>
          <p:nvPr/>
        </p:nvSpPr>
        <p:spPr>
          <a:xfrm>
            <a:off x="5704610" y="-317"/>
            <a:ext cx="6487390" cy="5060690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6" name="Google Shape;206;p10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207" name="Google Shape;207;p10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0"/>
            <p:cNvSpPr txBox="1"/>
            <p:nvPr/>
          </p:nvSpPr>
          <p:spPr>
            <a:xfrm>
              <a:off x="11847612" y="5871598"/>
              <a:ext cx="538351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 smtClean="0">
                  <a:solidFill>
                    <a:schemeClr val="lt1"/>
                  </a:solidFill>
                  <a:latin typeface="Montserrat"/>
                  <a:sym typeface="Montserrat"/>
                </a:rPr>
                <a:t>10</a:t>
              </a:r>
              <a:endParaRPr dirty="0"/>
            </a:p>
          </p:txBody>
        </p:sp>
      </p:grpSp>
      <p:sp>
        <p:nvSpPr>
          <p:cNvPr id="15" name="Google Shape;205;p10"/>
          <p:cNvSpPr txBox="1"/>
          <p:nvPr/>
        </p:nvSpPr>
        <p:spPr>
          <a:xfrm>
            <a:off x="1166498" y="2291110"/>
            <a:ext cx="3865169" cy="366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000" dirty="0"/>
              <a:t>Book </a:t>
            </a:r>
            <a:r>
              <a:rPr lang="en-US" sz="2000" dirty="0"/>
              <a:t>Riot is a </a:t>
            </a:r>
            <a:r>
              <a:rPr lang="en-US" sz="2000" dirty="0"/>
              <a:t>blog about books with a very good editorial content.</a:t>
            </a:r>
            <a:endParaRPr lang="en-US" sz="2000" dirty="0"/>
          </a:p>
          <a:p>
            <a:pPr algn="just"/>
            <a:r>
              <a:rPr lang="en-US" sz="2000" dirty="0"/>
              <a:t>It includes many different kind of information about all types of literature and books</a:t>
            </a:r>
            <a:r>
              <a:rPr lang="en-US" sz="2000" dirty="0" smtClean="0"/>
              <a:t>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 smtClean="0"/>
              <a:t>It includes newsletters, podcast that can be very useful for your PR strategy.</a:t>
            </a:r>
            <a:endParaRPr lang="en-US" sz="2000" dirty="0"/>
          </a:p>
          <a:p>
            <a:endParaRPr lang="en-US" dirty="0"/>
          </a:p>
          <a:p>
            <a:pPr lvl="0"/>
            <a:endParaRPr lang="en-US" sz="1800" dirty="0"/>
          </a:p>
        </p:txBody>
      </p:sp>
      <p:grpSp>
        <p:nvGrpSpPr>
          <p:cNvPr id="16" name="Google Shape;202;p10"/>
          <p:cNvGrpSpPr/>
          <p:nvPr/>
        </p:nvGrpSpPr>
        <p:grpSpPr>
          <a:xfrm>
            <a:off x="682085" y="864540"/>
            <a:ext cx="4833993" cy="1131127"/>
            <a:chOff x="1104407" y="1645330"/>
            <a:chExt cx="4833993" cy="1131127"/>
          </a:xfrm>
        </p:grpSpPr>
        <p:sp>
          <p:nvSpPr>
            <p:cNvPr id="17" name="Google Shape;203;p10"/>
            <p:cNvSpPr/>
            <p:nvPr/>
          </p:nvSpPr>
          <p:spPr>
            <a:xfrm>
              <a:off x="1104407" y="1645330"/>
              <a:ext cx="344384" cy="344384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04;p10"/>
            <p:cNvSpPr txBox="1"/>
            <p:nvPr/>
          </p:nvSpPr>
          <p:spPr>
            <a:xfrm>
              <a:off x="1584787" y="2068611"/>
              <a:ext cx="435361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4000" b="1" dirty="0" smtClean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BLOG </a:t>
              </a:r>
              <a:endParaRPr sz="4000" dirty="0"/>
            </a:p>
          </p:txBody>
        </p:sp>
      </p:grpSp>
      <p:sp>
        <p:nvSpPr>
          <p:cNvPr id="13" name="Google Shape;142;p4"/>
          <p:cNvSpPr txBox="1"/>
          <p:nvPr/>
        </p:nvSpPr>
        <p:spPr>
          <a:xfrm>
            <a:off x="215753" y="154996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sp>
        <p:nvSpPr>
          <p:cNvPr id="20" name="Google Shape;142;p4"/>
          <p:cNvSpPr txBox="1"/>
          <p:nvPr/>
        </p:nvSpPr>
        <p:spPr>
          <a:xfrm>
            <a:off x="215753" y="314497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  <p:sp>
        <p:nvSpPr>
          <p:cNvPr id="21" name="Google Shape;205;p10">
            <a:hlinkClick r:id="rId3"/>
          </p:cNvPr>
          <p:cNvSpPr txBox="1"/>
          <p:nvPr/>
        </p:nvSpPr>
        <p:spPr>
          <a:xfrm>
            <a:off x="5709618" y="5533064"/>
            <a:ext cx="4727988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2000" b="1" i="1" dirty="0" smtClean="0">
                <a:solidFill>
                  <a:srgbClr val="DC0531"/>
                </a:solidFill>
              </a:rPr>
              <a:t>Book Riot</a:t>
            </a:r>
            <a:r>
              <a:rPr lang="en-US" sz="2000" b="1" dirty="0">
                <a:solidFill>
                  <a:srgbClr val="DC0531"/>
                </a:solidFill>
              </a:rPr>
              <a:t> </a:t>
            </a:r>
            <a:r>
              <a:rPr lang="en-US" sz="2000" b="1" dirty="0" smtClean="0">
                <a:solidFill>
                  <a:srgbClr val="DC0531"/>
                </a:solidFill>
                <a:hlinkClick r:id="rId4"/>
              </a:rPr>
              <a:t>Blog</a:t>
            </a:r>
            <a:endParaRPr lang="en-US" sz="2000" b="1" dirty="0">
              <a:solidFill>
                <a:srgbClr val="DC0531"/>
              </a:solidFill>
            </a:endParaRPr>
          </a:p>
          <a:p>
            <a:pPr lvl="0"/>
            <a:endParaRPr lang="en-US" sz="1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205" y="1007127"/>
            <a:ext cx="6133582" cy="362372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3205" y="83149"/>
            <a:ext cx="971686" cy="8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82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1"/>
            <a:ext cx="12437918" cy="932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83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9;p6"/>
          <p:cNvSpPr/>
          <p:nvPr/>
        </p:nvSpPr>
        <p:spPr>
          <a:xfrm>
            <a:off x="6884377" y="1"/>
            <a:ext cx="3741068" cy="2256312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0" y="949569"/>
            <a:ext cx="6312877" cy="4682303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6952488" y="866442"/>
            <a:ext cx="354181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INFLUENCER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ACTIONS</a:t>
            </a:r>
            <a:endParaRPr dirty="0"/>
          </a:p>
        </p:txBody>
      </p:sp>
      <p:sp>
        <p:nvSpPr>
          <p:cNvPr id="162" name="Google Shape;162;p6"/>
          <p:cNvSpPr txBox="1"/>
          <p:nvPr/>
        </p:nvSpPr>
        <p:spPr>
          <a:xfrm>
            <a:off x="6750040" y="2492591"/>
            <a:ext cx="4777838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1800" dirty="0" smtClean="0"/>
              <a:t>Social Media are the MAIN platform now regarding public relations and marketing.</a:t>
            </a:r>
          </a:p>
          <a:p>
            <a:pPr lvl="0" algn="just"/>
            <a:endParaRPr lang="en-US" sz="1800" dirty="0"/>
          </a:p>
          <a:p>
            <a:pPr lvl="0" algn="just"/>
            <a:r>
              <a:rPr lang="en-US" sz="1800" dirty="0" smtClean="0"/>
              <a:t>An influencer has a huge community to talk to, so it is a very smart way to promote your e-book among the public.</a:t>
            </a:r>
          </a:p>
          <a:p>
            <a:pPr lvl="0" algn="just"/>
            <a:endParaRPr lang="en-US" sz="1800" dirty="0"/>
          </a:p>
          <a:p>
            <a:pPr lvl="0" algn="just"/>
            <a:r>
              <a:rPr lang="en-US" sz="1800" dirty="0" smtClean="0"/>
              <a:t>Instagram is the main network used for this. Influencers can recommend the book through stories, a post on their feed, or sharing links to shop it online. </a:t>
            </a:r>
            <a:endParaRPr lang="en-US" sz="1800" dirty="0"/>
          </a:p>
          <a:p>
            <a:pPr lvl="0" algn="just"/>
            <a:endParaRPr sz="1800" dirty="0"/>
          </a:p>
        </p:txBody>
      </p:sp>
      <p:grpSp>
        <p:nvGrpSpPr>
          <p:cNvPr id="163" name="Google Shape;163;p6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164" name="Google Shape;164;p6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6"/>
            <p:cNvSpPr txBox="1"/>
            <p:nvPr/>
          </p:nvSpPr>
          <p:spPr>
            <a:xfrm>
              <a:off x="11847613" y="5861207"/>
              <a:ext cx="575918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 smtClean="0">
                  <a:solidFill>
                    <a:schemeClr val="lt1"/>
                  </a:solidFill>
                  <a:latin typeface="Montserrat"/>
                  <a:sym typeface="Montserrat"/>
                </a:rPr>
                <a:t>11</a:t>
              </a:r>
              <a:endParaRPr dirty="0"/>
            </a:p>
          </p:txBody>
        </p:sp>
      </p:grpSp>
      <p:sp>
        <p:nvSpPr>
          <p:cNvPr id="166" name="Google Shape;166;p6"/>
          <p:cNvSpPr txBox="1"/>
          <p:nvPr/>
        </p:nvSpPr>
        <p:spPr>
          <a:xfrm>
            <a:off x="215753" y="182828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sp>
        <p:nvSpPr>
          <p:cNvPr id="13" name="Google Shape;172;p7"/>
          <p:cNvSpPr txBox="1"/>
          <p:nvPr/>
        </p:nvSpPr>
        <p:spPr>
          <a:xfrm>
            <a:off x="5904662" y="105883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dirty="0"/>
          </a:p>
        </p:txBody>
      </p:sp>
      <p:sp>
        <p:nvSpPr>
          <p:cNvPr id="14" name="Google Shape;142;p4"/>
          <p:cNvSpPr txBox="1"/>
          <p:nvPr/>
        </p:nvSpPr>
        <p:spPr>
          <a:xfrm>
            <a:off x="215753" y="356695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22" y="1534243"/>
            <a:ext cx="5269432" cy="351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13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59;p6"/>
          <p:cNvSpPr/>
          <p:nvPr/>
        </p:nvSpPr>
        <p:spPr>
          <a:xfrm>
            <a:off x="5590309" y="-317"/>
            <a:ext cx="6601691" cy="5402811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6" name="Google Shape;206;p10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207" name="Google Shape;207;p10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0"/>
            <p:cNvSpPr txBox="1"/>
            <p:nvPr/>
          </p:nvSpPr>
          <p:spPr>
            <a:xfrm>
              <a:off x="11847613" y="5861207"/>
              <a:ext cx="527960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 smtClean="0">
                  <a:solidFill>
                    <a:schemeClr val="lt1"/>
                  </a:solidFill>
                  <a:latin typeface="Montserrat"/>
                  <a:sym typeface="Montserrat"/>
                </a:rPr>
                <a:t>12</a:t>
              </a:r>
              <a:endParaRPr dirty="0"/>
            </a:p>
          </p:txBody>
        </p:sp>
      </p:grpSp>
      <p:sp>
        <p:nvSpPr>
          <p:cNvPr id="15" name="Google Shape;205;p10"/>
          <p:cNvSpPr txBox="1"/>
          <p:nvPr/>
        </p:nvSpPr>
        <p:spPr>
          <a:xfrm>
            <a:off x="1132858" y="2444928"/>
            <a:ext cx="3979469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2400" dirty="0" err="1" smtClean="0"/>
              <a:t>Bookstagrammers</a:t>
            </a:r>
            <a:r>
              <a:rPr lang="en-US" sz="2400" dirty="0" smtClean="0"/>
              <a:t> or even famous actors and personalities recommend books and e-books everyday as a paid action, for free or even with some kind of reward (</a:t>
            </a:r>
            <a:r>
              <a:rPr lang="en-US" sz="2400" dirty="0" smtClean="0"/>
              <a:t>getting the book for free if they recommend it online).</a:t>
            </a:r>
            <a:endParaRPr lang="en-US" sz="2400" dirty="0"/>
          </a:p>
        </p:txBody>
      </p:sp>
      <p:grpSp>
        <p:nvGrpSpPr>
          <p:cNvPr id="16" name="Google Shape;202;p10"/>
          <p:cNvGrpSpPr/>
          <p:nvPr/>
        </p:nvGrpSpPr>
        <p:grpSpPr>
          <a:xfrm>
            <a:off x="652478" y="1036217"/>
            <a:ext cx="4833993" cy="1131127"/>
            <a:chOff x="1104407" y="1645330"/>
            <a:chExt cx="4833993" cy="1131127"/>
          </a:xfrm>
        </p:grpSpPr>
        <p:sp>
          <p:nvSpPr>
            <p:cNvPr id="17" name="Google Shape;203;p10"/>
            <p:cNvSpPr/>
            <p:nvPr/>
          </p:nvSpPr>
          <p:spPr>
            <a:xfrm>
              <a:off x="1104407" y="1645330"/>
              <a:ext cx="344384" cy="344384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04;p10"/>
            <p:cNvSpPr txBox="1"/>
            <p:nvPr/>
          </p:nvSpPr>
          <p:spPr>
            <a:xfrm>
              <a:off x="1584787" y="2068611"/>
              <a:ext cx="435361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4000" b="1" dirty="0" err="1" smtClean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Bookstagram</a:t>
              </a:r>
              <a:endParaRPr sz="4000" dirty="0"/>
            </a:p>
          </p:txBody>
        </p:sp>
      </p:grpSp>
      <p:sp>
        <p:nvSpPr>
          <p:cNvPr id="13" name="Google Shape;142;p4"/>
          <p:cNvSpPr txBox="1"/>
          <p:nvPr/>
        </p:nvSpPr>
        <p:spPr>
          <a:xfrm>
            <a:off x="215753" y="154996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sp>
        <p:nvSpPr>
          <p:cNvPr id="20" name="Google Shape;142;p4"/>
          <p:cNvSpPr txBox="1"/>
          <p:nvPr/>
        </p:nvSpPr>
        <p:spPr>
          <a:xfrm>
            <a:off x="215753" y="314497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527" y="506968"/>
            <a:ext cx="2909973" cy="32123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56" y="1843924"/>
            <a:ext cx="3318164" cy="331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80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53181"/>
            <a:ext cx="12192000" cy="168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47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9;p6"/>
          <p:cNvSpPr/>
          <p:nvPr/>
        </p:nvSpPr>
        <p:spPr>
          <a:xfrm>
            <a:off x="6884377" y="1"/>
            <a:ext cx="3984514" cy="2256312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0" y="949569"/>
            <a:ext cx="6312877" cy="4682303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7105726" y="752214"/>
            <a:ext cx="354181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ARTICLES</a:t>
            </a:r>
            <a:endParaRPr dirty="0"/>
          </a:p>
        </p:txBody>
      </p:sp>
      <p:sp>
        <p:nvSpPr>
          <p:cNvPr id="162" name="Google Shape;162;p6"/>
          <p:cNvSpPr txBox="1"/>
          <p:nvPr/>
        </p:nvSpPr>
        <p:spPr>
          <a:xfrm>
            <a:off x="6802430" y="2426126"/>
            <a:ext cx="4430143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2000" dirty="0" smtClean="0"/>
              <a:t>Newspaper or online media articles </a:t>
            </a:r>
            <a:r>
              <a:rPr lang="en-US" sz="2000" dirty="0"/>
              <a:t>are long-form pieces of content authored by an </a:t>
            </a:r>
            <a:r>
              <a:rPr lang="en-US" sz="2000" dirty="0" smtClean="0"/>
              <a:t>expert</a:t>
            </a:r>
            <a:r>
              <a:rPr lang="en-US" sz="2000" dirty="0"/>
              <a:t> </a:t>
            </a:r>
            <a:r>
              <a:rPr lang="en-US" sz="2000" dirty="0" smtClean="0"/>
              <a:t>that will be a source of credibility to your book.</a:t>
            </a:r>
          </a:p>
          <a:p>
            <a:pPr lvl="0" algn="just"/>
            <a:endParaRPr lang="en-US" sz="2000" dirty="0"/>
          </a:p>
          <a:p>
            <a:pPr lvl="0" algn="just"/>
            <a:r>
              <a:rPr lang="en-US" sz="2000" dirty="0" smtClean="0"/>
              <a:t>These </a:t>
            </a:r>
            <a:r>
              <a:rPr lang="en-US" sz="2000" dirty="0"/>
              <a:t>articles are </a:t>
            </a:r>
            <a:r>
              <a:rPr lang="en-US" sz="2000" dirty="0" smtClean="0"/>
              <a:t>beneficial </a:t>
            </a:r>
            <a:r>
              <a:rPr lang="en-US" sz="2000" dirty="0"/>
              <a:t>for both a </a:t>
            </a:r>
            <a:r>
              <a:rPr lang="en-US" sz="2000" dirty="0" smtClean="0"/>
              <a:t>writer </a:t>
            </a:r>
            <a:r>
              <a:rPr lang="en-US" sz="2000" dirty="0"/>
              <a:t>and an author because they </a:t>
            </a:r>
            <a:r>
              <a:rPr lang="en-US" sz="2000" dirty="0" smtClean="0"/>
              <a:t>give </a:t>
            </a:r>
            <a:r>
              <a:rPr lang="en-US" sz="2000" dirty="0"/>
              <a:t>readers with </a:t>
            </a:r>
            <a:r>
              <a:rPr lang="en-US" sz="2000" dirty="0" smtClean="0"/>
              <a:t>valuable and safe </a:t>
            </a:r>
            <a:r>
              <a:rPr lang="en-US" sz="2000" dirty="0"/>
              <a:t>information and the author </a:t>
            </a:r>
            <a:r>
              <a:rPr lang="en-US" sz="2000" dirty="0" smtClean="0"/>
              <a:t>will benefit from visits to </a:t>
            </a:r>
            <a:r>
              <a:rPr lang="en-US" sz="2000" dirty="0"/>
              <a:t>their </a:t>
            </a:r>
            <a:r>
              <a:rPr lang="en-US" sz="2000" dirty="0" smtClean="0"/>
              <a:t>website or profile.</a:t>
            </a:r>
            <a:endParaRPr sz="2000" dirty="0"/>
          </a:p>
        </p:txBody>
      </p:sp>
      <p:grpSp>
        <p:nvGrpSpPr>
          <p:cNvPr id="163" name="Google Shape;163;p6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164" name="Google Shape;164;p6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6"/>
            <p:cNvSpPr txBox="1"/>
            <p:nvPr/>
          </p:nvSpPr>
          <p:spPr>
            <a:xfrm>
              <a:off x="11847612" y="5861207"/>
              <a:ext cx="549541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 smtClean="0">
                  <a:solidFill>
                    <a:schemeClr val="lt1"/>
                  </a:solidFill>
                  <a:latin typeface="Montserrat"/>
                  <a:sym typeface="Montserrat"/>
                </a:rPr>
                <a:t>13</a:t>
              </a:r>
              <a:endParaRPr dirty="0"/>
            </a:p>
          </p:txBody>
        </p:sp>
      </p:grpSp>
      <p:sp>
        <p:nvSpPr>
          <p:cNvPr id="166" name="Google Shape;166;p6"/>
          <p:cNvSpPr txBox="1"/>
          <p:nvPr/>
        </p:nvSpPr>
        <p:spPr>
          <a:xfrm>
            <a:off x="215753" y="182828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sp>
        <p:nvSpPr>
          <p:cNvPr id="13" name="Google Shape;172;p7"/>
          <p:cNvSpPr txBox="1"/>
          <p:nvPr/>
        </p:nvSpPr>
        <p:spPr>
          <a:xfrm>
            <a:off x="5904662" y="105883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dirty="0"/>
          </a:p>
        </p:txBody>
      </p:sp>
      <p:sp>
        <p:nvSpPr>
          <p:cNvPr id="14" name="Google Shape;142;p4"/>
          <p:cNvSpPr txBox="1"/>
          <p:nvPr/>
        </p:nvSpPr>
        <p:spPr>
          <a:xfrm>
            <a:off x="215753" y="387286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3" y="1272734"/>
            <a:ext cx="5874994" cy="391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29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59;p6"/>
          <p:cNvSpPr/>
          <p:nvPr/>
        </p:nvSpPr>
        <p:spPr>
          <a:xfrm>
            <a:off x="6276108" y="-317"/>
            <a:ext cx="5915891" cy="6858317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6" name="Google Shape;206;p10"/>
          <p:cNvGrpSpPr/>
          <p:nvPr/>
        </p:nvGrpSpPr>
        <p:grpSpPr>
          <a:xfrm>
            <a:off x="11720945" y="5642241"/>
            <a:ext cx="942109" cy="920337"/>
            <a:chOff x="11720945" y="5642241"/>
            <a:chExt cx="942109" cy="920337"/>
          </a:xfrm>
        </p:grpSpPr>
        <p:sp>
          <p:nvSpPr>
            <p:cNvPr id="207" name="Google Shape;207;p10"/>
            <p:cNvSpPr/>
            <p:nvPr/>
          </p:nvSpPr>
          <p:spPr>
            <a:xfrm>
              <a:off x="11720945" y="5642241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0"/>
            <p:cNvSpPr txBox="1"/>
            <p:nvPr/>
          </p:nvSpPr>
          <p:spPr>
            <a:xfrm>
              <a:off x="11847613" y="5861207"/>
              <a:ext cx="548742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 smtClean="0">
                  <a:solidFill>
                    <a:schemeClr val="lt1"/>
                  </a:solidFill>
                  <a:latin typeface="Montserrat"/>
                  <a:sym typeface="Montserrat"/>
                </a:rPr>
                <a:t>14</a:t>
              </a:r>
              <a:endParaRPr dirty="0"/>
            </a:p>
          </p:txBody>
        </p:sp>
      </p:grpSp>
      <p:sp>
        <p:nvSpPr>
          <p:cNvPr id="15" name="Google Shape;205;p10"/>
          <p:cNvSpPr txBox="1"/>
          <p:nvPr/>
        </p:nvSpPr>
        <p:spPr>
          <a:xfrm>
            <a:off x="1033162" y="2387489"/>
            <a:ext cx="4169696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2000" dirty="0" smtClean="0"/>
              <a:t>Articles like this, in Online media as The Guardian talking about the best books in 2022 shows how important is PR still in the journalism sphere.</a:t>
            </a:r>
          </a:p>
          <a:p>
            <a:pPr lvl="0" algn="just"/>
            <a:endParaRPr lang="en-US" sz="2000" dirty="0"/>
          </a:p>
          <a:p>
            <a:pPr lvl="0" algn="just"/>
            <a:r>
              <a:rPr lang="en-US" sz="2000" dirty="0" smtClean="0"/>
              <a:t>Be featured in an article like this can revenue to an e-book thousands of purchases.</a:t>
            </a:r>
            <a:endParaRPr lang="en-US" sz="2000" dirty="0"/>
          </a:p>
        </p:txBody>
      </p:sp>
      <p:grpSp>
        <p:nvGrpSpPr>
          <p:cNvPr id="16" name="Google Shape;202;p10"/>
          <p:cNvGrpSpPr/>
          <p:nvPr/>
        </p:nvGrpSpPr>
        <p:grpSpPr>
          <a:xfrm>
            <a:off x="652478" y="1036217"/>
            <a:ext cx="5207803" cy="799484"/>
            <a:chOff x="1104407" y="1645330"/>
            <a:chExt cx="5207803" cy="799484"/>
          </a:xfrm>
        </p:grpSpPr>
        <p:sp>
          <p:nvSpPr>
            <p:cNvPr id="17" name="Google Shape;203;p10"/>
            <p:cNvSpPr/>
            <p:nvPr/>
          </p:nvSpPr>
          <p:spPr>
            <a:xfrm>
              <a:off x="1104407" y="1645330"/>
              <a:ext cx="344384" cy="344384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04;p10"/>
            <p:cNvSpPr txBox="1"/>
            <p:nvPr/>
          </p:nvSpPr>
          <p:spPr>
            <a:xfrm>
              <a:off x="1563813" y="1736968"/>
              <a:ext cx="4748397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4000" b="1" dirty="0" err="1" smtClean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The</a:t>
              </a:r>
              <a:r>
                <a:rPr lang="es-ES" sz="4000" b="1" dirty="0" smtClean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 </a:t>
              </a:r>
              <a:r>
                <a:rPr lang="es-ES" sz="4000" b="1" dirty="0" err="1" smtClean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Guardian</a:t>
              </a:r>
              <a:endParaRPr sz="4000" dirty="0"/>
            </a:p>
          </p:txBody>
        </p:sp>
      </p:grpSp>
      <p:sp>
        <p:nvSpPr>
          <p:cNvPr id="13" name="Google Shape;142;p4"/>
          <p:cNvSpPr txBox="1"/>
          <p:nvPr/>
        </p:nvSpPr>
        <p:spPr>
          <a:xfrm>
            <a:off x="215753" y="154996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sp>
        <p:nvSpPr>
          <p:cNvPr id="20" name="Google Shape;142;p4"/>
          <p:cNvSpPr txBox="1"/>
          <p:nvPr/>
        </p:nvSpPr>
        <p:spPr>
          <a:xfrm>
            <a:off x="215753" y="314497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951" y="314497"/>
            <a:ext cx="4422885" cy="61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00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05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"/>
          <p:cNvSpPr txBox="1">
            <a:spLocks noGrp="1"/>
          </p:cNvSpPr>
          <p:nvPr>
            <p:ph type="title"/>
          </p:nvPr>
        </p:nvSpPr>
        <p:spPr>
          <a:xfrm>
            <a:off x="838195" y="504619"/>
            <a:ext cx="781343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SemiBold"/>
              <a:buNone/>
            </a:pPr>
            <a:r>
              <a:rPr lang="es-ES" sz="2000" b="1" dirty="0" smtClean="0">
                <a:latin typeface="Montserrat SemiBold"/>
                <a:ea typeface="Montserrat SemiBold"/>
                <a:cs typeface="Montserrat SemiBold"/>
                <a:sym typeface="Montserrat SemiBold"/>
              </a:rPr>
              <a:t>BENEFITS OF </a:t>
            </a:r>
            <a:r>
              <a:rPr lang="es-ES" sz="2000" b="1" dirty="0" smtClean="0">
                <a:latin typeface="Montserrat SemiBold"/>
                <a:ea typeface="Montserrat SemiBold"/>
                <a:cs typeface="Montserrat SemiBold"/>
                <a:sym typeface="Montserrat SemiBold"/>
              </a:rPr>
              <a:t>PUBLIC RELATIONS</a:t>
            </a:r>
            <a:endParaRPr dirty="0"/>
          </a:p>
        </p:txBody>
      </p:sp>
      <p:sp>
        <p:nvSpPr>
          <p:cNvPr id="172" name="Google Shape;172;p7"/>
          <p:cNvSpPr txBox="1"/>
          <p:nvPr/>
        </p:nvSpPr>
        <p:spPr>
          <a:xfrm>
            <a:off x="838195" y="1862949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dirty="0"/>
          </a:p>
        </p:txBody>
      </p:sp>
      <p:sp>
        <p:nvSpPr>
          <p:cNvPr id="173" name="Google Shape;173;p7"/>
          <p:cNvSpPr txBox="1"/>
          <p:nvPr/>
        </p:nvSpPr>
        <p:spPr>
          <a:xfrm>
            <a:off x="838195" y="2979608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dirty="0"/>
          </a:p>
        </p:txBody>
      </p:sp>
      <p:sp>
        <p:nvSpPr>
          <p:cNvPr id="174" name="Google Shape;174;p7"/>
          <p:cNvSpPr txBox="1"/>
          <p:nvPr/>
        </p:nvSpPr>
        <p:spPr>
          <a:xfrm>
            <a:off x="838194" y="4124092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dirty="0"/>
          </a:p>
        </p:txBody>
      </p:sp>
      <p:sp>
        <p:nvSpPr>
          <p:cNvPr id="175" name="Google Shape;175;p7"/>
          <p:cNvSpPr txBox="1"/>
          <p:nvPr/>
        </p:nvSpPr>
        <p:spPr>
          <a:xfrm>
            <a:off x="2166805" y="2001468"/>
            <a:ext cx="402336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 err="1">
                <a:latin typeface="Poppins" panose="020B0604020202020204" charset="0"/>
                <a:cs typeface="Poppins" panose="020B0604020202020204" charset="0"/>
              </a:rPr>
              <a:t>Improves</a:t>
            </a:r>
            <a:r>
              <a:rPr lang="es-ES" sz="1800" b="1" dirty="0">
                <a:latin typeface="Poppins" panose="020B0604020202020204" charset="0"/>
                <a:cs typeface="Poppins" panose="020B0604020202020204" charset="0"/>
              </a:rPr>
              <a:t> SEO rankings</a:t>
            </a:r>
            <a:endParaRPr lang="es-ES" sz="1800" b="1" dirty="0" smtClean="0">
              <a:solidFill>
                <a:schemeClr val="dk1"/>
              </a:solidFill>
              <a:latin typeface="Poppins" panose="020B0604020202020204" charset="0"/>
              <a:ea typeface="Poppins"/>
              <a:cs typeface="Poppins" panose="020B0604020202020204" charset="0"/>
              <a:sym typeface="Poppins"/>
            </a:endParaRPr>
          </a:p>
        </p:txBody>
      </p:sp>
      <p:sp>
        <p:nvSpPr>
          <p:cNvPr id="177" name="Google Shape;177;p7"/>
          <p:cNvSpPr txBox="1"/>
          <p:nvPr/>
        </p:nvSpPr>
        <p:spPr>
          <a:xfrm>
            <a:off x="2169224" y="3112010"/>
            <a:ext cx="387531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Generate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leads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" name="Google Shape;178;p7"/>
          <p:cNvSpPr txBox="1"/>
          <p:nvPr/>
        </p:nvSpPr>
        <p:spPr>
          <a:xfrm>
            <a:off x="225631" y="225631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for Digital Publishing</a:t>
            </a:r>
            <a:endParaRPr/>
          </a:p>
        </p:txBody>
      </p:sp>
      <p:grpSp>
        <p:nvGrpSpPr>
          <p:cNvPr id="180" name="Google Shape;180;p7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181" name="Google Shape;181;p7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7"/>
            <p:cNvSpPr txBox="1"/>
            <p:nvPr/>
          </p:nvSpPr>
          <p:spPr>
            <a:xfrm>
              <a:off x="11847613" y="5861207"/>
              <a:ext cx="527960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 smtClean="0">
                  <a:solidFill>
                    <a:schemeClr val="lt1"/>
                  </a:solidFill>
                  <a:latin typeface="Montserrat"/>
                  <a:sym typeface="Montserrat"/>
                </a:rPr>
                <a:t>15</a:t>
              </a:r>
              <a:endParaRPr dirty="0"/>
            </a:p>
          </p:txBody>
        </p:sp>
      </p:grpSp>
      <p:sp>
        <p:nvSpPr>
          <p:cNvPr id="14" name="Google Shape;174;p7"/>
          <p:cNvSpPr txBox="1"/>
          <p:nvPr/>
        </p:nvSpPr>
        <p:spPr>
          <a:xfrm>
            <a:off x="838193" y="5308704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dirty="0"/>
          </a:p>
        </p:txBody>
      </p:sp>
      <p:sp>
        <p:nvSpPr>
          <p:cNvPr id="15" name="Google Shape;172;p7"/>
          <p:cNvSpPr txBox="1"/>
          <p:nvPr/>
        </p:nvSpPr>
        <p:spPr>
          <a:xfrm>
            <a:off x="6837480" y="1887947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  <a:endParaRPr dirty="0"/>
          </a:p>
        </p:txBody>
      </p:sp>
      <p:sp>
        <p:nvSpPr>
          <p:cNvPr id="16" name="Google Shape;177;p7"/>
          <p:cNvSpPr txBox="1"/>
          <p:nvPr/>
        </p:nvSpPr>
        <p:spPr>
          <a:xfrm>
            <a:off x="2169223" y="4262611"/>
            <a:ext cx="387531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Increases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website</a:t>
            </a:r>
            <a:r>
              <a:rPr lang="es-ES" sz="1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traffic</a:t>
            </a:r>
            <a:endParaRPr sz="1800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Google Shape;172;p7"/>
          <p:cNvSpPr txBox="1"/>
          <p:nvPr/>
        </p:nvSpPr>
        <p:spPr>
          <a:xfrm>
            <a:off x="6837479" y="3343315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06</a:t>
            </a:r>
            <a:endParaRPr dirty="0"/>
          </a:p>
        </p:txBody>
      </p:sp>
      <p:sp>
        <p:nvSpPr>
          <p:cNvPr id="18" name="Google Shape;172;p7"/>
          <p:cNvSpPr txBox="1"/>
          <p:nvPr/>
        </p:nvSpPr>
        <p:spPr>
          <a:xfrm>
            <a:off x="6837479" y="4693740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07</a:t>
            </a:r>
            <a:endParaRPr dirty="0"/>
          </a:p>
        </p:txBody>
      </p:sp>
      <p:sp>
        <p:nvSpPr>
          <p:cNvPr id="21" name="Google Shape;175;p7"/>
          <p:cNvSpPr txBox="1"/>
          <p:nvPr/>
        </p:nvSpPr>
        <p:spPr>
          <a:xfrm>
            <a:off x="2169223" y="5503041"/>
            <a:ext cx="3875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Grows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sales</a:t>
            </a:r>
            <a:endParaRPr lang="es-ES" sz="1800" b="1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" name="Google Shape;175;p7"/>
          <p:cNvSpPr txBox="1"/>
          <p:nvPr/>
        </p:nvSpPr>
        <p:spPr>
          <a:xfrm>
            <a:off x="8144406" y="2001468"/>
            <a:ext cx="3875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Builds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Brand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credibility</a:t>
            </a:r>
            <a:endParaRPr lang="es-ES" sz="1800" b="1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" name="Google Shape;175;p7"/>
          <p:cNvSpPr txBox="1"/>
          <p:nvPr/>
        </p:nvSpPr>
        <p:spPr>
          <a:xfrm>
            <a:off x="7972213" y="3481834"/>
            <a:ext cx="3875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Get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attention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from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investors</a:t>
            </a:r>
            <a:endParaRPr lang="es-ES" sz="1800" b="1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" name="Google Shape;175;p7"/>
          <p:cNvSpPr txBox="1"/>
          <p:nvPr/>
        </p:nvSpPr>
        <p:spPr>
          <a:xfrm>
            <a:off x="7972213" y="4832261"/>
            <a:ext cx="3875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Generate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social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engagement</a:t>
            </a:r>
            <a:endParaRPr lang="es-ES" sz="1800" b="1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" name="Google Shape;142;p4"/>
          <p:cNvSpPr txBox="1"/>
          <p:nvPr/>
        </p:nvSpPr>
        <p:spPr>
          <a:xfrm>
            <a:off x="215752" y="408484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</p:spTree>
    <p:extLst>
      <p:ext uri="{BB962C8B-B14F-4D97-AF65-F5344CB8AC3E}">
        <p14:creationId xmlns:p14="http://schemas.microsoft.com/office/powerpoint/2010/main" val="2850912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/>
          <p:nvPr/>
        </p:nvSpPr>
        <p:spPr>
          <a:xfrm>
            <a:off x="0" y="1"/>
            <a:ext cx="12192000" cy="1543792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</a:pPr>
            <a:r>
              <a:rPr lang="es-ES" b="1">
                <a:latin typeface="Montserrat"/>
                <a:ea typeface="Montserrat"/>
                <a:cs typeface="Montserrat"/>
                <a:sym typeface="Montserrat"/>
              </a:rPr>
              <a:t>Contents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899743" y="2055812"/>
            <a:ext cx="621323" cy="468707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3600" b="1" dirty="0">
              <a:solidFill>
                <a:schemeClr val="lt1"/>
              </a:solidFill>
              <a:latin typeface="Montserrat"/>
              <a:sym typeface="Montserrat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1891364" y="2070209"/>
            <a:ext cx="87402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Public</a:t>
            </a:r>
            <a:r>
              <a:rPr lang="es-ES" sz="24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24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relations</a:t>
            </a:r>
            <a:r>
              <a:rPr lang="es-ES" sz="24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in Digital Publishing</a:t>
            </a:r>
            <a:endParaRPr sz="24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Google Shape;96;p2"/>
          <p:cNvSpPr txBox="1"/>
          <p:nvPr/>
        </p:nvSpPr>
        <p:spPr>
          <a:xfrm>
            <a:off x="899743" y="4837961"/>
            <a:ext cx="621323" cy="468707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3600" b="1" dirty="0">
              <a:solidFill>
                <a:schemeClr val="lt1"/>
              </a:solidFill>
              <a:latin typeface="Montserrat"/>
              <a:sym typeface="Montserrat"/>
            </a:endParaRPr>
          </a:p>
        </p:txBody>
      </p:sp>
      <p:sp>
        <p:nvSpPr>
          <p:cNvPr id="14" name="Google Shape;100;p2"/>
          <p:cNvSpPr txBox="1"/>
          <p:nvPr/>
        </p:nvSpPr>
        <p:spPr>
          <a:xfrm>
            <a:off x="1891364" y="3943447"/>
            <a:ext cx="87402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Public</a:t>
            </a:r>
            <a:r>
              <a:rPr lang="es-ES" sz="2400" b="1" i="0" u="none" strike="noStrike" cap="none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2400" b="1" i="0" u="none" strike="noStrike" cap="none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relations</a:t>
            </a:r>
            <a:r>
              <a:rPr lang="es-ES" sz="2400" b="1" i="0" u="none" strike="noStrike" cap="none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2400" b="1" i="0" u="none" strike="noStrike" cap="none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strategy</a:t>
            </a:r>
            <a:r>
              <a:rPr lang="es-ES" sz="2400" b="1" i="0" u="none" strike="noStrike" cap="none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4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Google Shape;100;p2"/>
          <p:cNvSpPr txBox="1"/>
          <p:nvPr/>
        </p:nvSpPr>
        <p:spPr>
          <a:xfrm>
            <a:off x="1891365" y="3002958"/>
            <a:ext cx="87402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Difference</a:t>
            </a:r>
            <a:r>
              <a:rPr lang="es-ES" sz="2400" b="1" i="0" u="none" strike="noStrike" cap="none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2400" b="1" i="0" u="none" strike="noStrike" cap="none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between</a:t>
            </a:r>
            <a:r>
              <a:rPr lang="es-ES" sz="2400" b="1" i="0" u="none" strike="noStrike" cap="none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PR and Digital Marketing</a:t>
            </a:r>
            <a:endParaRPr sz="24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Google Shape;96;p2"/>
          <p:cNvSpPr txBox="1"/>
          <p:nvPr/>
        </p:nvSpPr>
        <p:spPr>
          <a:xfrm>
            <a:off x="899742" y="3002958"/>
            <a:ext cx="621323" cy="468707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3600" b="1" dirty="0">
              <a:solidFill>
                <a:schemeClr val="lt1"/>
              </a:solidFill>
              <a:latin typeface="Montserrat"/>
              <a:sym typeface="Montserrat"/>
            </a:endParaRPr>
          </a:p>
        </p:txBody>
      </p:sp>
      <p:sp>
        <p:nvSpPr>
          <p:cNvPr id="10" name="Google Shape;96;p2"/>
          <p:cNvSpPr txBox="1"/>
          <p:nvPr/>
        </p:nvSpPr>
        <p:spPr>
          <a:xfrm>
            <a:off x="899743" y="5721350"/>
            <a:ext cx="621323" cy="468707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3600" b="1" dirty="0">
              <a:solidFill>
                <a:schemeClr val="lt1"/>
              </a:solidFill>
              <a:latin typeface="Montserrat"/>
              <a:sym typeface="Montserrat"/>
            </a:endParaRPr>
          </a:p>
        </p:txBody>
      </p:sp>
      <p:sp>
        <p:nvSpPr>
          <p:cNvPr id="11" name="Google Shape;100;p2"/>
          <p:cNvSpPr txBox="1"/>
          <p:nvPr/>
        </p:nvSpPr>
        <p:spPr>
          <a:xfrm>
            <a:off x="1891364" y="4828705"/>
            <a:ext cx="87402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Types</a:t>
            </a:r>
            <a:r>
              <a:rPr lang="es-ES" sz="2400" b="1" i="0" u="none" strike="noStrike" cap="none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of </a:t>
            </a:r>
            <a:r>
              <a:rPr lang="es-ES" sz="2400" b="1" i="0" u="none" strike="noStrike" cap="none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Public</a:t>
            </a:r>
            <a:r>
              <a:rPr lang="es-ES" sz="2400" b="1" i="0" u="none" strike="noStrike" cap="none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2400" b="1" i="0" u="none" strike="noStrike" cap="none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Relations</a:t>
            </a:r>
            <a:endParaRPr sz="24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Google Shape;96;p2"/>
          <p:cNvSpPr txBox="1"/>
          <p:nvPr/>
        </p:nvSpPr>
        <p:spPr>
          <a:xfrm>
            <a:off x="899742" y="3927560"/>
            <a:ext cx="621323" cy="468707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3600" b="1" dirty="0">
              <a:solidFill>
                <a:schemeClr val="lt1"/>
              </a:solidFill>
              <a:latin typeface="Montserrat"/>
              <a:sym typeface="Montserrat"/>
            </a:endParaRPr>
          </a:p>
        </p:txBody>
      </p:sp>
      <p:sp>
        <p:nvSpPr>
          <p:cNvPr id="17" name="Google Shape;100;p2"/>
          <p:cNvSpPr txBox="1"/>
          <p:nvPr/>
        </p:nvSpPr>
        <p:spPr>
          <a:xfrm>
            <a:off x="1891364" y="5748482"/>
            <a:ext cx="87402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Benefits</a:t>
            </a:r>
            <a:r>
              <a:rPr lang="es-ES" sz="2400" b="1" i="0" u="none" strike="noStrike" cap="none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of </a:t>
            </a:r>
            <a:r>
              <a:rPr lang="es-ES" sz="2400" b="1" i="0" u="none" strike="noStrike" cap="none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Public</a:t>
            </a:r>
            <a:r>
              <a:rPr lang="es-ES" sz="2400" b="1" i="0" u="none" strike="noStrike" cap="none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2400" b="1" i="0" u="none" strike="noStrike" cap="none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Relations</a:t>
            </a:r>
            <a:endParaRPr sz="24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82" y="0"/>
            <a:ext cx="12458700" cy="745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88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"/>
          <p:cNvSpPr/>
          <p:nvPr/>
        </p:nvSpPr>
        <p:spPr>
          <a:xfrm>
            <a:off x="0" y="-327882"/>
            <a:ext cx="12192000" cy="7478909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 txBox="1">
            <a:spLocks noGrp="1"/>
          </p:cNvSpPr>
          <p:nvPr>
            <p:ph type="ctrTitle"/>
          </p:nvPr>
        </p:nvSpPr>
        <p:spPr>
          <a:xfrm>
            <a:off x="1524000" y="1542160"/>
            <a:ext cx="9144000" cy="127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SemiBold"/>
              <a:buNone/>
            </a:pPr>
            <a:r>
              <a:rPr lang="es-ES" b="1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IS ONLINE PR?</a:t>
            </a:r>
            <a:endParaRPr dirty="0"/>
          </a:p>
        </p:txBody>
      </p:sp>
      <p:sp>
        <p:nvSpPr>
          <p:cNvPr id="189" name="Google Shape;189;p8"/>
          <p:cNvSpPr txBox="1">
            <a:spLocks noGrp="1"/>
          </p:cNvSpPr>
          <p:nvPr>
            <p:ph type="subTitle" idx="1"/>
          </p:nvPr>
        </p:nvSpPr>
        <p:spPr>
          <a:xfrm>
            <a:off x="1524000" y="3824704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90" name="Google Shape;190;p8">
            <a:hlinkClick r:id="rId3"/>
          </p:cNvPr>
          <p:cNvSpPr/>
          <p:nvPr/>
        </p:nvSpPr>
        <p:spPr>
          <a:xfrm rot="5400000">
            <a:off x="5315694" y="4213198"/>
            <a:ext cx="1080654" cy="878774"/>
          </a:xfrm>
          <a:prstGeom prst="triangle">
            <a:avLst>
              <a:gd name="adj" fmla="val 50000"/>
            </a:avLst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8"/>
          <p:cNvSpPr txBox="1"/>
          <p:nvPr/>
        </p:nvSpPr>
        <p:spPr>
          <a:xfrm>
            <a:off x="5128846" y="3234705"/>
            <a:ext cx="91440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 err="1" smtClean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Press</a:t>
            </a:r>
            <a:r>
              <a:rPr lang="es-ES" sz="1600" dirty="0" smtClean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play</a:t>
            </a:r>
            <a:endParaRPr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21252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"/>
          <p:cNvSpPr/>
          <p:nvPr/>
        </p:nvSpPr>
        <p:spPr>
          <a:xfrm>
            <a:off x="6388925" y="2075213"/>
            <a:ext cx="2707574" cy="2707574"/>
          </a:xfrm>
          <a:prstGeom prst="ellipse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1"/>
          <p:cNvSpPr txBox="1"/>
          <p:nvPr/>
        </p:nvSpPr>
        <p:spPr>
          <a:xfrm>
            <a:off x="1880259" y="2707567"/>
            <a:ext cx="8431481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9096499" y="4408713"/>
            <a:ext cx="942109" cy="920337"/>
          </a:xfrm>
          <a:prstGeom prst="ellipse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7385" y="2515390"/>
            <a:ext cx="2116142" cy="2116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6682" y="2921143"/>
            <a:ext cx="3821801" cy="10902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" name="Google Shape;222;p12"/>
          <p:cNvGrpSpPr/>
          <p:nvPr/>
        </p:nvGrpSpPr>
        <p:grpSpPr>
          <a:xfrm>
            <a:off x="277094" y="5445321"/>
            <a:ext cx="3859479" cy="512328"/>
            <a:chOff x="1104407" y="1645330"/>
            <a:chExt cx="3859479" cy="512328"/>
          </a:xfrm>
        </p:grpSpPr>
        <p:sp>
          <p:nvSpPr>
            <p:cNvPr id="223" name="Google Shape;223;p12"/>
            <p:cNvSpPr/>
            <p:nvPr/>
          </p:nvSpPr>
          <p:spPr>
            <a:xfrm>
              <a:off x="1104407" y="1645330"/>
              <a:ext cx="344384" cy="344384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2"/>
            <p:cNvSpPr txBox="1"/>
            <p:nvPr/>
          </p:nvSpPr>
          <p:spPr>
            <a:xfrm>
              <a:off x="1163782" y="1757548"/>
              <a:ext cx="380010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 b="1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Project participants:</a:t>
              </a:r>
              <a:endParaRPr/>
            </a:p>
          </p:txBody>
        </p:sp>
      </p:grpSp>
      <p:sp>
        <p:nvSpPr>
          <p:cNvPr id="225" name="Google Shape;225;p12"/>
          <p:cNvSpPr txBox="1"/>
          <p:nvPr/>
        </p:nvSpPr>
        <p:spPr>
          <a:xfrm>
            <a:off x="3613701" y="1274810"/>
            <a:ext cx="51263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ECVET for Digital Publishing</a:t>
            </a:r>
            <a:endParaRPr/>
          </a:p>
        </p:txBody>
      </p:sp>
      <p:pic>
        <p:nvPicPr>
          <p:cNvPr id="226" name="Google Shape;22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094" y="6119449"/>
            <a:ext cx="1611083" cy="57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84315" y="6118239"/>
            <a:ext cx="1611083" cy="574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90005" y="5872112"/>
            <a:ext cx="2146618" cy="821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76853" y="5779222"/>
            <a:ext cx="1800371" cy="108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39326" y="5933993"/>
            <a:ext cx="1921432" cy="7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860758" y="6107276"/>
            <a:ext cx="2139350" cy="585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556" y="738904"/>
            <a:ext cx="4230258" cy="5287823"/>
          </a:xfrm>
          <a:prstGeom prst="rect">
            <a:avLst/>
          </a:prstGeom>
        </p:spPr>
      </p:pic>
      <p:grpSp>
        <p:nvGrpSpPr>
          <p:cNvPr id="130" name="Google Shape;130;p4"/>
          <p:cNvGrpSpPr/>
          <p:nvPr/>
        </p:nvGrpSpPr>
        <p:grpSpPr>
          <a:xfrm>
            <a:off x="988622" y="1348447"/>
            <a:ext cx="3972296" cy="707846"/>
            <a:chOff x="1104407" y="1645330"/>
            <a:chExt cx="3972296" cy="707846"/>
          </a:xfrm>
        </p:grpSpPr>
        <p:sp>
          <p:nvSpPr>
            <p:cNvPr id="131" name="Google Shape;131;p4"/>
            <p:cNvSpPr/>
            <p:nvPr/>
          </p:nvSpPr>
          <p:spPr>
            <a:xfrm>
              <a:off x="1104407" y="1645330"/>
              <a:ext cx="344384" cy="344384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4"/>
            <p:cNvSpPr txBox="1"/>
            <p:nvPr/>
          </p:nvSpPr>
          <p:spPr>
            <a:xfrm>
              <a:off x="1276599" y="1645330"/>
              <a:ext cx="380010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 b="1" dirty="0" smtClean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PUBLIC RELATIONS IN </a:t>
              </a:r>
              <a:r>
                <a:rPr lang="es-ES" sz="2000" b="1" dirty="0" smtClean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DIGITAL PUBLISHING</a:t>
              </a:r>
              <a:endParaRPr dirty="0"/>
            </a:p>
          </p:txBody>
        </p:sp>
      </p:grpSp>
      <p:sp>
        <p:nvSpPr>
          <p:cNvPr id="134" name="Google Shape;134;p4"/>
          <p:cNvSpPr txBox="1"/>
          <p:nvPr/>
        </p:nvSpPr>
        <p:spPr>
          <a:xfrm>
            <a:off x="988622" y="2219227"/>
            <a:ext cx="512901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000" dirty="0"/>
              <a:t>Public relations </a:t>
            </a:r>
            <a:r>
              <a:rPr lang="en-US" sz="2000" dirty="0" smtClean="0"/>
              <a:t>tries to manage information </a:t>
            </a:r>
            <a:r>
              <a:rPr lang="en-US" sz="2000" dirty="0"/>
              <a:t>between an individual or an organization and the public.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 smtClean="0"/>
              <a:t>The aim of public relations is maintaining </a:t>
            </a:r>
            <a:r>
              <a:rPr lang="en-US" sz="2000" dirty="0"/>
              <a:t>relationships with the public, </a:t>
            </a:r>
            <a:r>
              <a:rPr lang="en-US" sz="2000" dirty="0" smtClean="0"/>
              <a:t>and also managing the contact between different parties.</a:t>
            </a:r>
            <a:endParaRPr lang="en-US" sz="2000" dirty="0"/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The goal of public relations is </a:t>
            </a:r>
            <a:r>
              <a:rPr lang="en-US" sz="2000" dirty="0" err="1" smtClean="0"/>
              <a:t>shapping</a:t>
            </a:r>
            <a:r>
              <a:rPr lang="en-US" sz="2000" dirty="0" smtClean="0"/>
              <a:t> how </a:t>
            </a:r>
            <a:r>
              <a:rPr lang="en-US" sz="2000" dirty="0"/>
              <a:t>people think about a company, product, service, or person. </a:t>
            </a:r>
            <a:endParaRPr lang="en-US" sz="2000" dirty="0" smtClean="0"/>
          </a:p>
        </p:txBody>
      </p:sp>
      <p:grpSp>
        <p:nvGrpSpPr>
          <p:cNvPr id="139" name="Google Shape;139;p4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140" name="Google Shape;140;p4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4"/>
            <p:cNvSpPr txBox="1"/>
            <p:nvPr/>
          </p:nvSpPr>
          <p:spPr>
            <a:xfrm>
              <a:off x="11847613" y="5861207"/>
              <a:ext cx="3443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  <a:endParaRPr/>
            </a:p>
          </p:txBody>
        </p:sp>
      </p:grpSp>
      <p:sp>
        <p:nvSpPr>
          <p:cNvPr id="142" name="Google Shape;142;p4"/>
          <p:cNvSpPr txBox="1"/>
          <p:nvPr/>
        </p:nvSpPr>
        <p:spPr>
          <a:xfrm>
            <a:off x="225631" y="225631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grpSp>
        <p:nvGrpSpPr>
          <p:cNvPr id="136" name="Google Shape;136;p4"/>
          <p:cNvGrpSpPr/>
          <p:nvPr/>
        </p:nvGrpSpPr>
        <p:grpSpPr>
          <a:xfrm>
            <a:off x="8883042" y="585036"/>
            <a:ext cx="2600696" cy="2386940"/>
            <a:chOff x="8883042" y="585036"/>
            <a:chExt cx="2600696" cy="2386940"/>
          </a:xfrm>
        </p:grpSpPr>
        <p:sp>
          <p:nvSpPr>
            <p:cNvPr id="137" name="Google Shape;137;p4"/>
            <p:cNvSpPr/>
            <p:nvPr/>
          </p:nvSpPr>
          <p:spPr>
            <a:xfrm>
              <a:off x="8883042" y="585036"/>
              <a:ext cx="2600696" cy="2386940"/>
            </a:xfrm>
            <a:prstGeom prst="rect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4"/>
            <p:cNvSpPr txBox="1"/>
            <p:nvPr/>
          </p:nvSpPr>
          <p:spPr>
            <a:xfrm>
              <a:off x="9102221" y="962918"/>
              <a:ext cx="2162338" cy="1631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en-US" sz="2000" dirty="0">
                  <a:solidFill>
                    <a:schemeClr val="bg1"/>
                  </a:solidFill>
                </a:rPr>
                <a:t>“Digital PR is the professional maintenance of a </a:t>
              </a:r>
              <a:r>
                <a:rPr lang="en-US" sz="2000" dirty="0" smtClean="0">
                  <a:solidFill>
                    <a:schemeClr val="bg1"/>
                  </a:solidFill>
                </a:rPr>
                <a:t>positive </a:t>
              </a:r>
              <a:r>
                <a:rPr lang="en-US" sz="2000" dirty="0">
                  <a:solidFill>
                    <a:schemeClr val="bg1"/>
                  </a:solidFill>
                </a:rPr>
                <a:t>online image”</a:t>
              </a:r>
              <a:endParaRPr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Google Shape;142;p4"/>
          <p:cNvSpPr txBox="1"/>
          <p:nvPr/>
        </p:nvSpPr>
        <p:spPr>
          <a:xfrm>
            <a:off x="225631" y="431168"/>
            <a:ext cx="239881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42;p4"/>
          <p:cNvSpPr txBox="1"/>
          <p:nvPr/>
        </p:nvSpPr>
        <p:spPr>
          <a:xfrm>
            <a:off x="215753" y="456313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"/>
          <p:cNvSpPr/>
          <p:nvPr/>
        </p:nvSpPr>
        <p:spPr>
          <a:xfrm>
            <a:off x="0" y="1160585"/>
            <a:ext cx="6356838" cy="5162287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5"/>
          <p:cNvSpPr txBox="1"/>
          <p:nvPr/>
        </p:nvSpPr>
        <p:spPr>
          <a:xfrm>
            <a:off x="7051772" y="1246909"/>
            <a:ext cx="38001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DIFFERENCE BETWEEN PR AND DIGITAL MARKETING</a:t>
            </a:r>
            <a:endParaRPr dirty="0"/>
          </a:p>
        </p:txBody>
      </p:sp>
      <p:sp>
        <p:nvSpPr>
          <p:cNvPr id="151" name="Google Shape;151;p5"/>
          <p:cNvSpPr txBox="1"/>
          <p:nvPr/>
        </p:nvSpPr>
        <p:spPr>
          <a:xfrm>
            <a:off x="7051772" y="2075596"/>
            <a:ext cx="4510452" cy="4339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2000" dirty="0" smtClean="0"/>
              <a:t>Public Relations and Digital Marketing are closely related and sometimes can overlap but they are NOT the same thing</a:t>
            </a:r>
            <a:r>
              <a:rPr lang="en-US" sz="2000" dirty="0" smtClean="0"/>
              <a:t>.</a:t>
            </a:r>
          </a:p>
          <a:p>
            <a:pPr lvl="0" algn="just"/>
            <a:endParaRPr lang="en-US" sz="2000" dirty="0"/>
          </a:p>
          <a:p>
            <a:pPr lvl="0" algn="just"/>
            <a:r>
              <a:rPr lang="en-US" sz="2000" dirty="0" smtClean="0"/>
              <a:t>The end goal is different. Marketing is focused on promoting a product to </a:t>
            </a:r>
            <a:r>
              <a:rPr lang="en-US" sz="2000" dirty="0"/>
              <a:t>generate leads, </a:t>
            </a:r>
            <a:r>
              <a:rPr lang="en-US" sz="2000" dirty="0" smtClean="0"/>
              <a:t>Public relations try to maintain a good public image, improve relationships with clients and public in general and managing any crisis may arise.</a:t>
            </a:r>
            <a:endParaRPr lang="en-US" sz="1800" dirty="0" smtClean="0"/>
          </a:p>
          <a:p>
            <a:pPr lvl="0"/>
            <a:endParaRPr lang="en-US" sz="1800" dirty="0"/>
          </a:p>
          <a:p>
            <a:pPr lvl="0"/>
            <a:endParaRPr sz="1800" dirty="0"/>
          </a:p>
        </p:txBody>
      </p:sp>
      <p:grpSp>
        <p:nvGrpSpPr>
          <p:cNvPr id="152" name="Google Shape;152;p5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153" name="Google Shape;153;p5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 txBox="1"/>
            <p:nvPr/>
          </p:nvSpPr>
          <p:spPr>
            <a:xfrm>
              <a:off x="11847613" y="5861207"/>
              <a:ext cx="344386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>
                  <a:solidFill>
                    <a:schemeClr val="lt1"/>
                  </a:solidFill>
                  <a:latin typeface="Montserrat"/>
                  <a:sym typeface="Montserrat"/>
                </a:rPr>
                <a:t>4</a:t>
              </a:r>
              <a:endParaRPr dirty="0"/>
            </a:p>
          </p:txBody>
        </p:sp>
      </p:grpSp>
      <p:sp>
        <p:nvSpPr>
          <p:cNvPr id="12" name="Google Shape;142;p4"/>
          <p:cNvSpPr txBox="1"/>
          <p:nvPr/>
        </p:nvSpPr>
        <p:spPr>
          <a:xfrm>
            <a:off x="152493" y="210092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sp>
        <p:nvSpPr>
          <p:cNvPr id="11" name="Google Shape;142;p4"/>
          <p:cNvSpPr txBox="1"/>
          <p:nvPr/>
        </p:nvSpPr>
        <p:spPr>
          <a:xfrm>
            <a:off x="152493" y="409458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59" y="1762260"/>
            <a:ext cx="5930519" cy="395893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"/>
          <p:cNvSpPr txBox="1">
            <a:spLocks noGrp="1"/>
          </p:cNvSpPr>
          <p:nvPr>
            <p:ph type="title"/>
          </p:nvPr>
        </p:nvSpPr>
        <p:spPr>
          <a:xfrm>
            <a:off x="838195" y="504619"/>
            <a:ext cx="781343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SemiBold"/>
              <a:buNone/>
            </a:pPr>
            <a:r>
              <a:rPr lang="es-ES" sz="2000" b="1" dirty="0" smtClean="0">
                <a:latin typeface="Montserrat SemiBold"/>
                <a:ea typeface="Montserrat SemiBold"/>
                <a:cs typeface="Montserrat SemiBold"/>
                <a:sym typeface="Montserrat SemiBold"/>
              </a:rPr>
              <a:t>PUBLIC RELATIONS STRATEGY </a:t>
            </a:r>
            <a:r>
              <a:rPr lang="es-ES" sz="2000" b="1" dirty="0" smtClean="0">
                <a:latin typeface="Montserrat SemiBold"/>
                <a:ea typeface="Montserrat SemiBold"/>
                <a:cs typeface="Montserrat SemiBold"/>
                <a:sym typeface="Montserrat SemiBold"/>
              </a:rPr>
              <a:t>CREATION</a:t>
            </a:r>
            <a:endParaRPr dirty="0"/>
          </a:p>
        </p:txBody>
      </p:sp>
      <p:sp>
        <p:nvSpPr>
          <p:cNvPr id="172" name="Google Shape;172;p7"/>
          <p:cNvSpPr txBox="1"/>
          <p:nvPr/>
        </p:nvSpPr>
        <p:spPr>
          <a:xfrm>
            <a:off x="865055" y="1774436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dirty="0"/>
          </a:p>
        </p:txBody>
      </p:sp>
      <p:sp>
        <p:nvSpPr>
          <p:cNvPr id="173" name="Google Shape;173;p7"/>
          <p:cNvSpPr txBox="1"/>
          <p:nvPr/>
        </p:nvSpPr>
        <p:spPr>
          <a:xfrm>
            <a:off x="838195" y="2979608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dirty="0"/>
          </a:p>
        </p:txBody>
      </p:sp>
      <p:sp>
        <p:nvSpPr>
          <p:cNvPr id="174" name="Google Shape;174;p7"/>
          <p:cNvSpPr txBox="1"/>
          <p:nvPr/>
        </p:nvSpPr>
        <p:spPr>
          <a:xfrm>
            <a:off x="838194" y="4124092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dirty="0"/>
          </a:p>
        </p:txBody>
      </p:sp>
      <p:sp>
        <p:nvSpPr>
          <p:cNvPr id="175" name="Google Shape;175;p7"/>
          <p:cNvSpPr txBox="1"/>
          <p:nvPr/>
        </p:nvSpPr>
        <p:spPr>
          <a:xfrm>
            <a:off x="1873121" y="1600144"/>
            <a:ext cx="47727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Get to know your audience with </a:t>
            </a:r>
            <a:r>
              <a:rPr lang="en-US" sz="1800" b="1" i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personas</a:t>
            </a:r>
            <a:endParaRPr lang="es-ES" sz="1800" b="1" i="1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" name="Google Shape;177;p7"/>
          <p:cNvSpPr txBox="1"/>
          <p:nvPr/>
        </p:nvSpPr>
        <p:spPr>
          <a:xfrm>
            <a:off x="1804360" y="2918119"/>
            <a:ext cx="387531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Create the right content based on your insights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" name="Google Shape;178;p7"/>
          <p:cNvSpPr txBox="1"/>
          <p:nvPr/>
        </p:nvSpPr>
        <p:spPr>
          <a:xfrm>
            <a:off x="225631" y="225631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for Digital Publishing</a:t>
            </a:r>
            <a:endParaRPr/>
          </a:p>
        </p:txBody>
      </p:sp>
      <p:grpSp>
        <p:nvGrpSpPr>
          <p:cNvPr id="180" name="Google Shape;180;p7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181" name="Google Shape;181;p7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7"/>
            <p:cNvSpPr txBox="1"/>
            <p:nvPr/>
          </p:nvSpPr>
          <p:spPr>
            <a:xfrm>
              <a:off x="11847613" y="5861207"/>
              <a:ext cx="344386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>
                  <a:solidFill>
                    <a:schemeClr val="lt1"/>
                  </a:solidFill>
                  <a:latin typeface="Montserrat"/>
                  <a:sym typeface="Montserrat"/>
                </a:rPr>
                <a:t>5</a:t>
              </a:r>
              <a:endParaRPr dirty="0"/>
            </a:p>
          </p:txBody>
        </p:sp>
      </p:grpSp>
      <p:sp>
        <p:nvSpPr>
          <p:cNvPr id="14" name="Google Shape;174;p7"/>
          <p:cNvSpPr txBox="1"/>
          <p:nvPr/>
        </p:nvSpPr>
        <p:spPr>
          <a:xfrm>
            <a:off x="838193" y="5308704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dirty="0"/>
          </a:p>
        </p:txBody>
      </p:sp>
      <p:sp>
        <p:nvSpPr>
          <p:cNvPr id="15" name="Google Shape;172;p7"/>
          <p:cNvSpPr txBox="1"/>
          <p:nvPr/>
        </p:nvSpPr>
        <p:spPr>
          <a:xfrm>
            <a:off x="6837478" y="1774436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  <a:endParaRPr dirty="0"/>
          </a:p>
        </p:txBody>
      </p:sp>
      <p:sp>
        <p:nvSpPr>
          <p:cNvPr id="16" name="Google Shape;177;p7"/>
          <p:cNvSpPr txBox="1"/>
          <p:nvPr/>
        </p:nvSpPr>
        <p:spPr>
          <a:xfrm>
            <a:off x="1860677" y="4098072"/>
            <a:ext cx="387531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Find</a:t>
            </a:r>
            <a:r>
              <a:rPr lang="es-ES" sz="1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your</a:t>
            </a:r>
            <a:r>
              <a:rPr lang="es-ES" sz="1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brand’s</a:t>
            </a:r>
            <a:r>
              <a:rPr lang="es-ES" sz="1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voice</a:t>
            </a:r>
            <a:endParaRPr sz="1800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Google Shape;172;p7"/>
          <p:cNvSpPr txBox="1"/>
          <p:nvPr/>
        </p:nvSpPr>
        <p:spPr>
          <a:xfrm>
            <a:off x="6837478" y="3099999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06</a:t>
            </a:r>
            <a:endParaRPr dirty="0"/>
          </a:p>
        </p:txBody>
      </p:sp>
      <p:sp>
        <p:nvSpPr>
          <p:cNvPr id="18" name="Google Shape;172;p7"/>
          <p:cNvSpPr txBox="1"/>
          <p:nvPr/>
        </p:nvSpPr>
        <p:spPr>
          <a:xfrm>
            <a:off x="6837478" y="4185930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07</a:t>
            </a:r>
            <a:endParaRPr dirty="0"/>
          </a:p>
        </p:txBody>
      </p:sp>
      <p:sp>
        <p:nvSpPr>
          <p:cNvPr id="21" name="Google Shape;175;p7"/>
          <p:cNvSpPr txBox="1"/>
          <p:nvPr/>
        </p:nvSpPr>
        <p:spPr>
          <a:xfrm>
            <a:off x="1885623" y="5210620"/>
            <a:ext cx="3875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Organize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the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editorial </a:t>
            </a:r>
            <a:r>
              <a:rPr lang="es-ES" sz="1800" b="1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content</a:t>
            </a:r>
            <a:r>
              <a:rPr lang="es-ES" sz="1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calendar</a:t>
            </a:r>
            <a:endParaRPr lang="es-ES" sz="1800" b="1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" name="Google Shape;175;p7"/>
          <p:cNvSpPr txBox="1"/>
          <p:nvPr/>
        </p:nvSpPr>
        <p:spPr>
          <a:xfrm>
            <a:off x="7858166" y="1741637"/>
            <a:ext cx="3875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Create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the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content</a:t>
            </a:r>
            <a:endParaRPr lang="es-ES" sz="1800" b="1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" name="Google Shape;175;p7"/>
          <p:cNvSpPr txBox="1"/>
          <p:nvPr/>
        </p:nvSpPr>
        <p:spPr>
          <a:xfrm>
            <a:off x="7845545" y="2957877"/>
            <a:ext cx="3875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Keep </a:t>
            </a:r>
            <a:r>
              <a:rPr lang="en-US" sz="1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building your credibility and brand awareness</a:t>
            </a:r>
            <a:endParaRPr lang="es-ES" sz="1800" b="1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" name="Google Shape;175;p7"/>
          <p:cNvSpPr txBox="1"/>
          <p:nvPr/>
        </p:nvSpPr>
        <p:spPr>
          <a:xfrm>
            <a:off x="7889587" y="4112602"/>
            <a:ext cx="3875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Measure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your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success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lang="es-ES" sz="1800" b="1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" name="Google Shape;142;p4"/>
          <p:cNvSpPr txBox="1"/>
          <p:nvPr/>
        </p:nvSpPr>
        <p:spPr>
          <a:xfrm>
            <a:off x="215753" y="456313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  <p:sp>
        <p:nvSpPr>
          <p:cNvPr id="26" name="Google Shape;114;p3"/>
          <p:cNvSpPr txBox="1"/>
          <p:nvPr/>
        </p:nvSpPr>
        <p:spPr>
          <a:xfrm>
            <a:off x="1885623" y="2184836"/>
            <a:ext cx="431666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 sz="1600" dirty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By </a:t>
            </a:r>
            <a:r>
              <a:rPr lang="en-US" sz="1600" dirty="0" err="1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analysing</a:t>
            </a:r>
            <a:r>
              <a:rPr lang="en-US" sz="1600" dirty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where your customer is and why, </a:t>
            </a:r>
            <a:r>
              <a:rPr lang="en-U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you will have more success.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" name="Google Shape;114;p3"/>
          <p:cNvSpPr txBox="1"/>
          <p:nvPr/>
        </p:nvSpPr>
        <p:spPr>
          <a:xfrm>
            <a:off x="1846262" y="3498145"/>
            <a:ext cx="431666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Base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it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depending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on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your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goals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results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" name="Google Shape;114;p3"/>
          <p:cNvSpPr txBox="1"/>
          <p:nvPr/>
        </p:nvSpPr>
        <p:spPr>
          <a:xfrm>
            <a:off x="1846261" y="4396198"/>
            <a:ext cx="431666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It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is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one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of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the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most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important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parts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of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your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strategy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" name="Google Shape;114;p3"/>
          <p:cNvSpPr txBox="1"/>
          <p:nvPr/>
        </p:nvSpPr>
        <p:spPr>
          <a:xfrm>
            <a:off x="7845545" y="2110928"/>
            <a:ext cx="431666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Base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it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on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your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goals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audience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" name="Google Shape;114;p3"/>
          <p:cNvSpPr txBox="1"/>
          <p:nvPr/>
        </p:nvSpPr>
        <p:spPr>
          <a:xfrm>
            <a:off x="1918183" y="5749615"/>
            <a:ext cx="376030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Have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good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organization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will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make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you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things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easier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" name="Google Shape;114;p3"/>
          <p:cNvSpPr txBox="1"/>
          <p:nvPr/>
        </p:nvSpPr>
        <p:spPr>
          <a:xfrm>
            <a:off x="7845545" y="3541267"/>
            <a:ext cx="396348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Having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good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image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is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key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" name="Google Shape;172;p7"/>
          <p:cNvSpPr txBox="1"/>
          <p:nvPr/>
        </p:nvSpPr>
        <p:spPr>
          <a:xfrm>
            <a:off x="6837477" y="5262578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08</a:t>
            </a:r>
            <a:endParaRPr dirty="0"/>
          </a:p>
        </p:txBody>
      </p:sp>
      <p:sp>
        <p:nvSpPr>
          <p:cNvPr id="34" name="Google Shape;175;p7"/>
          <p:cNvSpPr txBox="1"/>
          <p:nvPr/>
        </p:nvSpPr>
        <p:spPr>
          <a:xfrm>
            <a:off x="7845545" y="5174929"/>
            <a:ext cx="3875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Analyse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adjust</a:t>
            </a:r>
            <a:endParaRPr lang="es-ES" sz="1800" b="1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" name="Google Shape;114;p3"/>
          <p:cNvSpPr txBox="1"/>
          <p:nvPr/>
        </p:nvSpPr>
        <p:spPr>
          <a:xfrm>
            <a:off x="7889587" y="4406588"/>
            <a:ext cx="39634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Check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the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things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were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really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good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choice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in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your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strategy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" name="Google Shape;114;p3"/>
          <p:cNvSpPr txBox="1"/>
          <p:nvPr/>
        </p:nvSpPr>
        <p:spPr>
          <a:xfrm>
            <a:off x="7845545" y="5477438"/>
            <a:ext cx="376030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As in DM,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it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is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key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yo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analyse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change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things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are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not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working</a:t>
            </a:r>
            <a:r>
              <a:rPr lang="es-ES" sz="1600" dirty="0" smtClean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8;p5"/>
          <p:cNvSpPr/>
          <p:nvPr/>
        </p:nvSpPr>
        <p:spPr>
          <a:xfrm>
            <a:off x="1831731" y="2057399"/>
            <a:ext cx="8001000" cy="4800601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85;p1"/>
          <p:cNvSpPr txBox="1">
            <a:spLocks/>
          </p:cNvSpPr>
          <p:nvPr/>
        </p:nvSpPr>
        <p:spPr>
          <a:xfrm>
            <a:off x="1260231" y="-140049"/>
            <a:ext cx="9144000" cy="190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lt1"/>
              </a:buClr>
              <a:buSzPts val="6000"/>
              <a:buFont typeface="Montserrat"/>
              <a:buNone/>
            </a:pPr>
            <a:r>
              <a:rPr lang="es-ES" dirty="0" smtClean="0">
                <a:solidFill>
                  <a:schemeClr val="tx1"/>
                </a:solidFill>
                <a:latin typeface="Montserrat SemiBold" panose="020B0604020202020204" charset="0"/>
                <a:ea typeface="Montserrat"/>
                <a:cs typeface="Montserrat"/>
                <a:sym typeface="Montserrat"/>
              </a:rPr>
              <a:t>PR ACTIONS FOR YOUR </a:t>
            </a:r>
            <a:endParaRPr lang="es-ES" dirty="0" smtClean="0">
              <a:solidFill>
                <a:schemeClr val="tx1"/>
              </a:solidFill>
              <a:latin typeface="Montserrat SemiBold" panose="020B0604020202020204" charset="0"/>
              <a:ea typeface="Montserrat"/>
              <a:cs typeface="Montserrat"/>
              <a:sym typeface="Montserrat"/>
            </a:endParaRPr>
          </a:p>
          <a:p>
            <a:pPr algn="ctr">
              <a:buClr>
                <a:schemeClr val="lt1"/>
              </a:buClr>
              <a:buSzPts val="6000"/>
              <a:buFont typeface="Montserrat"/>
              <a:buNone/>
            </a:pPr>
            <a:r>
              <a:rPr lang="es-ES" dirty="0" smtClean="0">
                <a:solidFill>
                  <a:schemeClr val="tx1"/>
                </a:solidFill>
                <a:latin typeface="Montserrat SemiBold" panose="020B0604020202020204" charset="0"/>
                <a:ea typeface="Montserrat"/>
                <a:cs typeface="Montserrat"/>
                <a:sym typeface="Montserrat"/>
              </a:rPr>
              <a:t>E- BOOK</a:t>
            </a:r>
            <a:endParaRPr lang="es-ES" dirty="0">
              <a:solidFill>
                <a:schemeClr val="tx1"/>
              </a:solidFill>
              <a:latin typeface="Montserrat SemiBold" panose="020B0604020202020204" charset="0"/>
            </a:endParaRPr>
          </a:p>
        </p:txBody>
      </p:sp>
      <p:grpSp>
        <p:nvGrpSpPr>
          <p:cNvPr id="6" name="Google Shape;152;p5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7" name="Google Shape;153;p5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54;p5"/>
            <p:cNvSpPr txBox="1"/>
            <p:nvPr/>
          </p:nvSpPr>
          <p:spPr>
            <a:xfrm>
              <a:off x="11847613" y="5861207"/>
              <a:ext cx="344386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>
                  <a:solidFill>
                    <a:schemeClr val="lt1"/>
                  </a:solidFill>
                  <a:latin typeface="Montserrat"/>
                  <a:sym typeface="Montserrat"/>
                </a:rPr>
                <a:t>6</a:t>
              </a:r>
              <a:endParaRPr dirty="0"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49" y="2466685"/>
            <a:ext cx="6368763" cy="424584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9;p6"/>
          <p:cNvSpPr/>
          <p:nvPr/>
        </p:nvSpPr>
        <p:spPr>
          <a:xfrm>
            <a:off x="6916139" y="21447"/>
            <a:ext cx="3741068" cy="2256312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0" y="949569"/>
            <a:ext cx="6312877" cy="4682303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6916139" y="949569"/>
            <a:ext cx="354181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 smtClean="0">
                <a:solidFill>
                  <a:schemeClr val="dk1"/>
                </a:solidFill>
                <a:latin typeface="Montserrat SemiBold"/>
                <a:sym typeface="Montserrat SemiBold"/>
              </a:rPr>
              <a:t>ONLINE EVENTS</a:t>
            </a:r>
            <a:endParaRPr dirty="0"/>
          </a:p>
        </p:txBody>
      </p:sp>
      <p:sp>
        <p:nvSpPr>
          <p:cNvPr id="162" name="Google Shape;162;p6"/>
          <p:cNvSpPr txBox="1"/>
          <p:nvPr/>
        </p:nvSpPr>
        <p:spPr>
          <a:xfrm>
            <a:off x="6916139" y="2369127"/>
            <a:ext cx="4527723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2000" dirty="0" smtClean="0"/>
              <a:t>Any kind of event is </a:t>
            </a:r>
            <a:r>
              <a:rPr lang="en-US" sz="2000" dirty="0"/>
              <a:t>a great way to boost your </a:t>
            </a:r>
            <a:r>
              <a:rPr lang="en-US" sz="2000" dirty="0" smtClean="0"/>
              <a:t>marketing and PR </a:t>
            </a:r>
            <a:r>
              <a:rPr lang="en-US" sz="2000" dirty="0"/>
              <a:t>efforts and maintain a </a:t>
            </a:r>
            <a:r>
              <a:rPr lang="en-US" sz="2000" dirty="0" smtClean="0"/>
              <a:t>effective </a:t>
            </a:r>
            <a:r>
              <a:rPr lang="en-US" sz="2000" dirty="0"/>
              <a:t>relationship between your company and the media. </a:t>
            </a:r>
            <a:endParaRPr lang="en-US" sz="2000" dirty="0" smtClean="0"/>
          </a:p>
          <a:p>
            <a:pPr lvl="0" algn="just"/>
            <a:endParaRPr lang="en-US" sz="2000" dirty="0"/>
          </a:p>
          <a:p>
            <a:pPr lvl="0" algn="just"/>
            <a:r>
              <a:rPr lang="en-US" sz="2000" dirty="0" smtClean="0"/>
              <a:t>They </a:t>
            </a:r>
            <a:r>
              <a:rPr lang="en-US" sz="2000" dirty="0"/>
              <a:t>are very </a:t>
            </a:r>
            <a:r>
              <a:rPr lang="en-US" sz="2000" dirty="0" smtClean="0"/>
              <a:t>good to </a:t>
            </a:r>
            <a:r>
              <a:rPr lang="en-US" sz="2000" dirty="0"/>
              <a:t>create awareness about </a:t>
            </a:r>
            <a:r>
              <a:rPr lang="en-US" sz="2000" dirty="0" smtClean="0"/>
              <a:t>your book among people already know you and </a:t>
            </a:r>
            <a:r>
              <a:rPr lang="en-US" sz="2000" dirty="0"/>
              <a:t>new people, too</a:t>
            </a:r>
            <a:r>
              <a:rPr lang="en-US" sz="2000" dirty="0" smtClean="0"/>
              <a:t>. Streaming via YouTube, Twitch or Instagram are great platforms to talk to your audience.</a:t>
            </a:r>
            <a:r>
              <a:rPr lang="en-US" sz="2000" dirty="0"/>
              <a:t/>
            </a:r>
            <a:br>
              <a:rPr lang="en-US" sz="2000" dirty="0"/>
            </a:br>
            <a:endParaRPr sz="2000" dirty="0"/>
          </a:p>
        </p:txBody>
      </p:sp>
      <p:grpSp>
        <p:nvGrpSpPr>
          <p:cNvPr id="163" name="Google Shape;163;p6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164" name="Google Shape;164;p6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6"/>
            <p:cNvSpPr txBox="1"/>
            <p:nvPr/>
          </p:nvSpPr>
          <p:spPr>
            <a:xfrm>
              <a:off x="11847613" y="5861207"/>
              <a:ext cx="344386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>
                  <a:solidFill>
                    <a:schemeClr val="lt1"/>
                  </a:solidFill>
                  <a:latin typeface="Montserrat"/>
                  <a:sym typeface="Montserrat"/>
                </a:rPr>
                <a:t>7</a:t>
              </a:r>
              <a:endParaRPr dirty="0"/>
            </a:p>
          </p:txBody>
        </p:sp>
      </p:grpSp>
      <p:sp>
        <p:nvSpPr>
          <p:cNvPr id="166" name="Google Shape;166;p6"/>
          <p:cNvSpPr txBox="1"/>
          <p:nvPr/>
        </p:nvSpPr>
        <p:spPr>
          <a:xfrm>
            <a:off x="215753" y="182828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sp>
        <p:nvSpPr>
          <p:cNvPr id="13" name="Google Shape;172;p7"/>
          <p:cNvSpPr txBox="1"/>
          <p:nvPr/>
        </p:nvSpPr>
        <p:spPr>
          <a:xfrm>
            <a:off x="5904662" y="105883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dirty="0"/>
          </a:p>
        </p:txBody>
      </p:sp>
      <p:sp>
        <p:nvSpPr>
          <p:cNvPr id="14" name="Google Shape;142;p4"/>
          <p:cNvSpPr txBox="1"/>
          <p:nvPr/>
        </p:nvSpPr>
        <p:spPr>
          <a:xfrm>
            <a:off x="215753" y="412750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3" y="1373597"/>
            <a:ext cx="5751369" cy="383424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59;p6"/>
          <p:cNvSpPr/>
          <p:nvPr/>
        </p:nvSpPr>
        <p:spPr>
          <a:xfrm>
            <a:off x="5846885" y="68971"/>
            <a:ext cx="6345114" cy="6023048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2" name="Google Shape;202;p10"/>
          <p:cNvGrpSpPr/>
          <p:nvPr/>
        </p:nvGrpSpPr>
        <p:grpSpPr>
          <a:xfrm>
            <a:off x="765008" y="828557"/>
            <a:ext cx="4455399" cy="707846"/>
            <a:chOff x="1104407" y="1634419"/>
            <a:chExt cx="4455399" cy="707846"/>
          </a:xfrm>
        </p:grpSpPr>
        <p:sp>
          <p:nvSpPr>
            <p:cNvPr id="203" name="Google Shape;203;p10"/>
            <p:cNvSpPr/>
            <p:nvPr/>
          </p:nvSpPr>
          <p:spPr>
            <a:xfrm>
              <a:off x="1104407" y="1645330"/>
              <a:ext cx="344384" cy="344384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0"/>
            <p:cNvSpPr txBox="1"/>
            <p:nvPr/>
          </p:nvSpPr>
          <p:spPr>
            <a:xfrm>
              <a:off x="1526437" y="1634419"/>
              <a:ext cx="403336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4000" b="1" dirty="0" err="1" smtClean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Booktubers</a:t>
              </a:r>
              <a:endParaRPr sz="4000" dirty="0"/>
            </a:p>
          </p:txBody>
        </p:sp>
      </p:grpSp>
      <p:sp>
        <p:nvSpPr>
          <p:cNvPr id="205" name="Google Shape;205;p10"/>
          <p:cNvSpPr txBox="1"/>
          <p:nvPr/>
        </p:nvSpPr>
        <p:spPr>
          <a:xfrm>
            <a:off x="844220" y="1919340"/>
            <a:ext cx="437618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000" dirty="0" err="1" smtClean="0"/>
              <a:t>Booktubers</a:t>
            </a:r>
            <a:r>
              <a:rPr lang="en-US" sz="2000" dirty="0" smtClean="0"/>
              <a:t> now use </a:t>
            </a:r>
            <a:r>
              <a:rPr lang="en-US" sz="2000" dirty="0" err="1" smtClean="0"/>
              <a:t>Youtube</a:t>
            </a:r>
            <a:r>
              <a:rPr lang="en-US" sz="2000" dirty="0" smtClean="0"/>
              <a:t> as a platform to talk about books.</a:t>
            </a:r>
            <a:endParaRPr sz="2000" dirty="0"/>
          </a:p>
        </p:txBody>
      </p:sp>
      <p:grpSp>
        <p:nvGrpSpPr>
          <p:cNvPr id="206" name="Google Shape;206;p10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207" name="Google Shape;207;p10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0"/>
            <p:cNvSpPr txBox="1"/>
            <p:nvPr/>
          </p:nvSpPr>
          <p:spPr>
            <a:xfrm>
              <a:off x="11847613" y="5861207"/>
              <a:ext cx="344386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>
                  <a:solidFill>
                    <a:schemeClr val="lt1"/>
                  </a:solidFill>
                  <a:latin typeface="Montserrat"/>
                  <a:sym typeface="Montserrat"/>
                </a:rPr>
                <a:t>8</a:t>
              </a:r>
              <a:endParaRPr dirty="0"/>
            </a:p>
          </p:txBody>
        </p:sp>
      </p:grpSp>
      <p:sp>
        <p:nvSpPr>
          <p:cNvPr id="15" name="Google Shape;205;p10"/>
          <p:cNvSpPr txBox="1"/>
          <p:nvPr/>
        </p:nvSpPr>
        <p:spPr>
          <a:xfrm>
            <a:off x="844220" y="2668653"/>
            <a:ext cx="4534356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s-ES" sz="2000" dirty="0" err="1" smtClean="0"/>
              <a:t>They</a:t>
            </a:r>
            <a:r>
              <a:rPr lang="es-ES" sz="2000" dirty="0" smtClean="0"/>
              <a:t> </a:t>
            </a:r>
            <a:r>
              <a:rPr lang="es-ES" sz="2000" dirty="0" err="1" smtClean="0"/>
              <a:t>talk</a:t>
            </a:r>
            <a:r>
              <a:rPr lang="es-ES" sz="2000" dirty="0" smtClean="0"/>
              <a:t> </a:t>
            </a:r>
            <a:r>
              <a:rPr lang="es-ES" sz="2000" dirty="0" err="1" smtClean="0"/>
              <a:t>about</a:t>
            </a:r>
            <a:r>
              <a:rPr lang="es-ES" sz="2000" dirty="0" smtClean="0"/>
              <a:t> </a:t>
            </a:r>
            <a:r>
              <a:rPr lang="es-ES" sz="2000" dirty="0" err="1" smtClean="0"/>
              <a:t>books</a:t>
            </a:r>
            <a:r>
              <a:rPr lang="es-ES" sz="2000" dirty="0" smtClean="0"/>
              <a:t> </a:t>
            </a:r>
            <a:r>
              <a:rPr lang="es-ES" sz="2000" dirty="0" err="1" smtClean="0"/>
              <a:t>they</a:t>
            </a:r>
            <a:r>
              <a:rPr lang="es-ES" sz="2000" dirty="0" smtClean="0"/>
              <a:t> </a:t>
            </a:r>
            <a:r>
              <a:rPr lang="es-ES" sz="2000" dirty="0" err="1" smtClean="0"/>
              <a:t>like</a:t>
            </a:r>
            <a:r>
              <a:rPr lang="es-ES" sz="2000" dirty="0" smtClean="0"/>
              <a:t> and </a:t>
            </a:r>
            <a:r>
              <a:rPr lang="es-ES" sz="2000" dirty="0" err="1" smtClean="0"/>
              <a:t>also</a:t>
            </a:r>
            <a:r>
              <a:rPr lang="es-ES" sz="2000" dirty="0" smtClean="0"/>
              <a:t> </a:t>
            </a:r>
            <a:r>
              <a:rPr lang="es-ES" sz="2000" dirty="0" err="1" smtClean="0"/>
              <a:t>their</a:t>
            </a:r>
            <a:r>
              <a:rPr lang="es-ES" sz="2000" dirty="0" smtClean="0"/>
              <a:t> </a:t>
            </a:r>
            <a:r>
              <a:rPr lang="es-ES" sz="2000" dirty="0" err="1" smtClean="0"/>
              <a:t>own</a:t>
            </a:r>
            <a:r>
              <a:rPr lang="es-ES" sz="2000" dirty="0" smtClean="0"/>
              <a:t> </a:t>
            </a:r>
            <a:r>
              <a:rPr lang="es-ES" sz="2000" dirty="0" err="1" smtClean="0"/>
              <a:t>books</a:t>
            </a:r>
            <a:r>
              <a:rPr lang="es-ES" sz="2000" dirty="0" smtClean="0"/>
              <a:t>. </a:t>
            </a:r>
            <a:r>
              <a:rPr lang="es-ES" sz="2000" dirty="0" err="1" smtClean="0"/>
              <a:t>They</a:t>
            </a:r>
            <a:r>
              <a:rPr lang="es-ES" sz="2000" dirty="0" smtClean="0"/>
              <a:t> </a:t>
            </a:r>
            <a:r>
              <a:rPr lang="es-ES" sz="2000" dirty="0" err="1" smtClean="0"/>
              <a:t>upload</a:t>
            </a:r>
            <a:r>
              <a:rPr lang="es-ES" sz="2000" dirty="0" smtClean="0"/>
              <a:t> </a:t>
            </a:r>
            <a:r>
              <a:rPr lang="es-ES" sz="2000" dirty="0" err="1" smtClean="0"/>
              <a:t>prepared</a:t>
            </a:r>
            <a:r>
              <a:rPr lang="es-ES" sz="2000" dirty="0" smtClean="0"/>
              <a:t> videos </a:t>
            </a:r>
            <a:r>
              <a:rPr lang="es-ES" sz="2000" dirty="0" err="1" smtClean="0"/>
              <a:t>about</a:t>
            </a:r>
            <a:r>
              <a:rPr lang="es-ES" sz="2000" dirty="0" smtClean="0"/>
              <a:t> </a:t>
            </a:r>
            <a:r>
              <a:rPr lang="es-ES" sz="2000" dirty="0" err="1" smtClean="0"/>
              <a:t>book</a:t>
            </a:r>
            <a:r>
              <a:rPr lang="es-ES" sz="2000" dirty="0" smtClean="0"/>
              <a:t> </a:t>
            </a:r>
            <a:r>
              <a:rPr lang="es-ES" sz="2000" dirty="0" err="1" smtClean="0"/>
              <a:t>thematic</a:t>
            </a:r>
            <a:r>
              <a:rPr lang="es-ES" sz="2000" dirty="0" smtClean="0"/>
              <a:t> </a:t>
            </a:r>
            <a:r>
              <a:rPr lang="es-ES" sz="2000" dirty="0" err="1" smtClean="0"/>
              <a:t>but</a:t>
            </a:r>
            <a:r>
              <a:rPr lang="es-ES" sz="2000" dirty="0" smtClean="0"/>
              <a:t> </a:t>
            </a:r>
            <a:r>
              <a:rPr lang="es-ES" sz="2000" dirty="0" err="1" smtClean="0"/>
              <a:t>also</a:t>
            </a:r>
            <a:r>
              <a:rPr lang="es-ES" sz="2000" dirty="0" smtClean="0"/>
              <a:t> </a:t>
            </a:r>
            <a:r>
              <a:rPr lang="es-ES" sz="2000" dirty="0" err="1" smtClean="0"/>
              <a:t>schedule</a:t>
            </a:r>
            <a:r>
              <a:rPr lang="es-ES" sz="2000" dirty="0" smtClean="0"/>
              <a:t> online </a:t>
            </a:r>
            <a:r>
              <a:rPr lang="es-ES" sz="2000" dirty="0" err="1" smtClean="0"/>
              <a:t>events</a:t>
            </a:r>
            <a:r>
              <a:rPr lang="es-ES" sz="2000" dirty="0" smtClean="0"/>
              <a:t> to </a:t>
            </a:r>
            <a:r>
              <a:rPr lang="es-ES" sz="2000" dirty="0" err="1" smtClean="0"/>
              <a:t>talk</a:t>
            </a:r>
            <a:r>
              <a:rPr lang="es-ES" sz="2000" dirty="0" smtClean="0"/>
              <a:t> to </a:t>
            </a:r>
            <a:r>
              <a:rPr lang="es-ES" sz="2000" dirty="0" err="1" smtClean="0"/>
              <a:t>their</a:t>
            </a:r>
            <a:r>
              <a:rPr lang="es-ES" sz="2000" dirty="0" smtClean="0"/>
              <a:t> </a:t>
            </a:r>
            <a:r>
              <a:rPr lang="es-ES" sz="2000" dirty="0" err="1" smtClean="0"/>
              <a:t>audience</a:t>
            </a:r>
            <a:r>
              <a:rPr lang="es-ES" sz="2000" dirty="0" smtClean="0"/>
              <a:t> </a:t>
            </a:r>
            <a:r>
              <a:rPr lang="es-ES" sz="2000" dirty="0" err="1" smtClean="0"/>
              <a:t>about</a:t>
            </a:r>
            <a:r>
              <a:rPr lang="es-ES" sz="2000" dirty="0" smtClean="0"/>
              <a:t> </a:t>
            </a:r>
            <a:r>
              <a:rPr lang="es-ES" sz="2000" dirty="0" err="1" smtClean="0"/>
              <a:t>their</a:t>
            </a:r>
            <a:r>
              <a:rPr lang="es-ES" sz="2000" dirty="0" smtClean="0"/>
              <a:t> new </a:t>
            </a:r>
            <a:r>
              <a:rPr lang="es-ES" sz="2000" dirty="0" err="1" smtClean="0"/>
              <a:t>releases</a:t>
            </a:r>
            <a:r>
              <a:rPr lang="es-ES" sz="2000" dirty="0" smtClean="0"/>
              <a:t>.</a:t>
            </a:r>
          </a:p>
          <a:p>
            <a:pPr lvl="0" algn="just"/>
            <a:endParaRPr lang="es-ES" sz="2000" dirty="0"/>
          </a:p>
          <a:p>
            <a:pPr lvl="0" algn="just"/>
            <a:r>
              <a:rPr lang="es-ES" sz="2000" dirty="0" err="1" smtClean="0"/>
              <a:t>They</a:t>
            </a:r>
            <a:r>
              <a:rPr lang="es-ES" sz="2000" dirty="0" smtClean="0"/>
              <a:t> </a:t>
            </a:r>
            <a:r>
              <a:rPr lang="es-ES" sz="2000" dirty="0" err="1" smtClean="0"/>
              <a:t>also</a:t>
            </a:r>
            <a:r>
              <a:rPr lang="es-ES" sz="2000" dirty="0" smtClean="0"/>
              <a:t> </a:t>
            </a:r>
            <a:r>
              <a:rPr lang="es-ES" sz="2000" dirty="0" err="1" smtClean="0"/>
              <a:t>act</a:t>
            </a:r>
            <a:r>
              <a:rPr lang="es-ES" sz="2000" dirty="0" smtClean="0"/>
              <a:t> </a:t>
            </a:r>
            <a:r>
              <a:rPr lang="es-ES" sz="2000" dirty="0" err="1" smtClean="0"/>
              <a:t>sometimes</a:t>
            </a:r>
            <a:r>
              <a:rPr lang="es-ES" sz="2000" dirty="0" smtClean="0"/>
              <a:t> as </a:t>
            </a:r>
            <a:r>
              <a:rPr lang="es-ES" sz="2000" dirty="0" err="1" smtClean="0"/>
              <a:t>influencers</a:t>
            </a:r>
            <a:r>
              <a:rPr lang="es-ES" sz="2000" dirty="0" smtClean="0"/>
              <a:t> </a:t>
            </a:r>
            <a:r>
              <a:rPr lang="es-ES" sz="2000" dirty="0" err="1" smtClean="0"/>
              <a:t>recommending</a:t>
            </a:r>
            <a:r>
              <a:rPr lang="es-ES" sz="2000" dirty="0" smtClean="0"/>
              <a:t> </a:t>
            </a:r>
            <a:r>
              <a:rPr lang="es-ES" sz="2000" dirty="0" err="1" smtClean="0"/>
              <a:t>books</a:t>
            </a:r>
            <a:r>
              <a:rPr lang="es-ES" sz="2000" dirty="0" smtClean="0"/>
              <a:t> </a:t>
            </a:r>
            <a:r>
              <a:rPr lang="es-ES" sz="2000" dirty="0" err="1" smtClean="0"/>
              <a:t>from</a:t>
            </a:r>
            <a:r>
              <a:rPr lang="es-ES" sz="2000" dirty="0" smtClean="0"/>
              <a:t> </a:t>
            </a:r>
            <a:r>
              <a:rPr lang="es-ES" sz="2000" dirty="0" err="1" smtClean="0"/>
              <a:t>certain</a:t>
            </a:r>
            <a:r>
              <a:rPr lang="es-ES" sz="2000" dirty="0" smtClean="0"/>
              <a:t> </a:t>
            </a:r>
            <a:r>
              <a:rPr lang="es-ES" sz="2000" dirty="0" err="1" smtClean="0"/>
              <a:t>authors</a:t>
            </a:r>
            <a:r>
              <a:rPr lang="es-ES" sz="2000" dirty="0" smtClean="0"/>
              <a:t> </a:t>
            </a:r>
            <a:r>
              <a:rPr lang="es-ES" sz="2000" dirty="0" err="1" smtClean="0"/>
              <a:t>or</a:t>
            </a:r>
            <a:r>
              <a:rPr lang="es-ES" sz="2000" dirty="0" smtClean="0"/>
              <a:t> </a:t>
            </a:r>
            <a:r>
              <a:rPr lang="es-ES" sz="2000" dirty="0" err="1" smtClean="0"/>
              <a:t>editorials</a:t>
            </a:r>
            <a:r>
              <a:rPr lang="es-ES" sz="2000" dirty="0" smtClean="0"/>
              <a:t>.</a:t>
            </a:r>
            <a:endParaRPr sz="2000" dirty="0"/>
          </a:p>
        </p:txBody>
      </p:sp>
      <p:sp>
        <p:nvSpPr>
          <p:cNvPr id="17" name="Google Shape;142;p4"/>
          <p:cNvSpPr txBox="1"/>
          <p:nvPr/>
        </p:nvSpPr>
        <p:spPr>
          <a:xfrm>
            <a:off x="215753" y="154996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sp>
        <p:nvSpPr>
          <p:cNvPr id="19" name="Google Shape;142;p4"/>
          <p:cNvSpPr txBox="1"/>
          <p:nvPr/>
        </p:nvSpPr>
        <p:spPr>
          <a:xfrm>
            <a:off x="215753" y="343849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731" y="1181737"/>
            <a:ext cx="5600882" cy="365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02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76037"/>
            <a:ext cx="12192001" cy="841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8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2041</TotalTime>
  <Words>919</Words>
  <Application>Microsoft Office PowerPoint</Application>
  <PresentationFormat>Panorámica</PresentationFormat>
  <Paragraphs>147</Paragraphs>
  <Slides>23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1" baseType="lpstr">
      <vt:lpstr>Arial</vt:lpstr>
      <vt:lpstr>Montserrat Medium</vt:lpstr>
      <vt:lpstr>Calibri</vt:lpstr>
      <vt:lpstr>Poppins</vt:lpstr>
      <vt:lpstr>Montserrat Light</vt:lpstr>
      <vt:lpstr>Montserrat SemiBold</vt:lpstr>
      <vt:lpstr>Montserrat</vt:lpstr>
      <vt:lpstr>Tema de Office</vt:lpstr>
      <vt:lpstr>UNIT 3. ECVET DIGITAL PUBLISHING</vt:lpstr>
      <vt:lpstr>Contents</vt:lpstr>
      <vt:lpstr>Presentación de PowerPoint</vt:lpstr>
      <vt:lpstr>Presentación de PowerPoint</vt:lpstr>
      <vt:lpstr>PUBLIC RELATIONS STRATEGY CREATION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BENEFITS OF PUBLIC RELATIONS</vt:lpstr>
      <vt:lpstr>Presentación de PowerPoint</vt:lpstr>
      <vt:lpstr>WHAT IS ONLINE PR?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0. ECVET DIGITAL PUBLISHING</dc:title>
  <dc:creator>Microsoft Office User</dc:creator>
  <cp:lastModifiedBy>Alba</cp:lastModifiedBy>
  <cp:revision>82</cp:revision>
  <dcterms:created xsi:type="dcterms:W3CDTF">2022-10-03T11:58:43Z</dcterms:created>
  <dcterms:modified xsi:type="dcterms:W3CDTF">2022-12-03T11:34:59Z</dcterms:modified>
</cp:coreProperties>
</file>