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9" r:id="rId4"/>
    <p:sldId id="260" r:id="rId5"/>
    <p:sldId id="262" r:id="rId6"/>
    <p:sldId id="261" r:id="rId7"/>
    <p:sldId id="270" r:id="rId8"/>
    <p:sldId id="264" r:id="rId9"/>
    <p:sldId id="271" r:id="rId10"/>
    <p:sldId id="279" r:id="rId11"/>
    <p:sldId id="286" r:id="rId12"/>
    <p:sldId id="287" r:id="rId13"/>
    <p:sldId id="288" r:id="rId14"/>
    <p:sldId id="290" r:id="rId15"/>
    <p:sldId id="292" r:id="rId16"/>
    <p:sldId id="291" r:id="rId17"/>
    <p:sldId id="283" r:id="rId18"/>
    <p:sldId id="263" r:id="rId19"/>
    <p:sldId id="266" r:id="rId20"/>
    <p:sldId id="267" r:id="rId21"/>
  </p:sldIdLst>
  <p:sldSz cx="12192000" cy="6858000"/>
  <p:notesSz cx="6858000" cy="9144000"/>
  <p:embeddedFontLst>
    <p:embeddedFont>
      <p:font typeface="Poppins" panose="020B060402020202020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Montserrat Light" panose="020B0604020202020204" charset="0"/>
      <p:regular r:id="rId31"/>
      <p:bold r:id="rId32"/>
      <p:italic r:id="rId33"/>
      <p:boldItalic r:id="rId34"/>
    </p:embeddedFont>
    <p:embeddedFont>
      <p:font typeface="Montserrat" panose="020B0604020202020204" charset="0"/>
      <p:regular r:id="rId35"/>
      <p:bold r:id="rId36"/>
      <p:italic r:id="rId37"/>
      <p:boldItalic r:id="rId38"/>
    </p:embeddedFont>
    <p:embeddedFont>
      <p:font typeface="Montserrat Medium" panose="020B0604020202020204" charset="0"/>
      <p:regular r:id="rId39"/>
      <p:bold r:id="rId40"/>
      <p:italic r:id="rId41"/>
      <p:boldItalic r:id="rId42"/>
    </p:embeddedFont>
    <p:embeddedFont>
      <p:font typeface="Montserrat SemiBold" panose="020B060402020202020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4" roundtripDataSignature="AMtx7mhiVGA/MAfkwzHhmbreqLpGhG+V0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8" y="2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56"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font" Target="fonts/font19.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701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9864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4808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2914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5451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9663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3268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5225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3373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6737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2"/>
          <p:cNvSpPr>
            <a:spLocks noGrp="1"/>
          </p:cNvSpPr>
          <p:nvPr>
            <p:ph type="pic" idx="2"/>
          </p:nvPr>
        </p:nvSpPr>
        <p:spPr>
          <a:xfrm>
            <a:off x="5183188" y="987425"/>
            <a:ext cx="6172200" cy="4873625"/>
          </a:xfrm>
          <a:prstGeom prst="rect">
            <a:avLst/>
          </a:prstGeom>
          <a:noFill/>
          <a:ln>
            <a:noFill/>
          </a:ln>
        </p:spPr>
      </p:sp>
      <p:sp>
        <p:nvSpPr>
          <p:cNvPr id="64" name="Google Shape;64;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WxIgaSp9s6w&amp;t=7s"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jpg"/><Relationship Id="rId4" Type="http://schemas.openxmlformats.org/officeDocument/2006/relationships/image" Target="../media/image2.pn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0" y="0"/>
            <a:ext cx="12192000" cy="7178634"/>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5" name="Google Shape;85;p1"/>
          <p:cNvSpPr txBox="1">
            <a:spLocks noGrp="1"/>
          </p:cNvSpPr>
          <p:nvPr>
            <p:ph type="ctrTitle"/>
          </p:nvPr>
        </p:nvSpPr>
        <p:spPr>
          <a:xfrm>
            <a:off x="1524000" y="1600199"/>
            <a:ext cx="9144000" cy="19097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000"/>
              <a:buFont typeface="Montserrat"/>
              <a:buNone/>
            </a:pPr>
            <a:r>
              <a:rPr lang="es-ES" dirty="0">
                <a:solidFill>
                  <a:schemeClr val="lt1"/>
                </a:solidFill>
                <a:latin typeface="Montserrat"/>
                <a:ea typeface="Montserrat"/>
                <a:cs typeface="Montserrat"/>
                <a:sym typeface="Montserrat"/>
              </a:rPr>
              <a:t>UNIT </a:t>
            </a:r>
            <a:r>
              <a:rPr lang="es-ES" dirty="0" smtClean="0">
                <a:solidFill>
                  <a:schemeClr val="lt1"/>
                </a:solidFill>
                <a:latin typeface="Montserrat"/>
                <a:ea typeface="Montserrat"/>
                <a:cs typeface="Montserrat"/>
                <a:sym typeface="Montserrat"/>
              </a:rPr>
              <a:t>5. </a:t>
            </a:r>
            <a:r>
              <a:rPr lang="es-ES" dirty="0">
                <a:solidFill>
                  <a:schemeClr val="lt1"/>
                </a:solidFill>
                <a:latin typeface="Montserrat"/>
                <a:ea typeface="Montserrat"/>
                <a:cs typeface="Montserrat"/>
                <a:sym typeface="Montserrat"/>
              </a:rPr>
              <a:t>ECVET</a:t>
            </a:r>
            <a:br>
              <a:rPr lang="es-ES" dirty="0">
                <a:solidFill>
                  <a:schemeClr val="lt1"/>
                </a:solidFill>
                <a:latin typeface="Montserrat"/>
                <a:ea typeface="Montserrat"/>
                <a:cs typeface="Montserrat"/>
                <a:sym typeface="Montserrat"/>
              </a:rPr>
            </a:br>
            <a:r>
              <a:rPr lang="es-ES" b="1" dirty="0">
                <a:solidFill>
                  <a:schemeClr val="lt1"/>
                </a:solidFill>
                <a:latin typeface="Montserrat SemiBold"/>
                <a:ea typeface="Montserrat SemiBold"/>
                <a:cs typeface="Montserrat SemiBold"/>
                <a:sym typeface="Montserrat SemiBold"/>
              </a:rPr>
              <a:t>DIGITAL PUBLISHING</a:t>
            </a:r>
            <a:endParaRPr dirty="0"/>
          </a:p>
        </p:txBody>
      </p:sp>
      <p:sp>
        <p:nvSpPr>
          <p:cNvPr id="86" name="Google Shape;86;p1"/>
          <p:cNvSpPr txBox="1">
            <a:spLocks noGrp="1"/>
          </p:cNvSpPr>
          <p:nvPr>
            <p:ph type="subTitle" idx="1"/>
          </p:nvPr>
        </p:nvSpPr>
        <p:spPr>
          <a:xfrm>
            <a:off x="1569720" y="3327718"/>
            <a:ext cx="9144000" cy="16557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es-ES" dirty="0">
                <a:solidFill>
                  <a:schemeClr val="lt1"/>
                </a:solidFill>
                <a:latin typeface="Montserrat Light"/>
                <a:ea typeface="Montserrat Light"/>
                <a:cs typeface="Montserrat Light"/>
                <a:sym typeface="Montserrat Light"/>
              </a:rPr>
              <a:t>UNIT </a:t>
            </a:r>
            <a:r>
              <a:rPr lang="es-ES" dirty="0" smtClean="0">
                <a:solidFill>
                  <a:schemeClr val="lt1"/>
                </a:solidFill>
                <a:latin typeface="Montserrat Light"/>
                <a:ea typeface="Montserrat Light"/>
                <a:cs typeface="Montserrat Light"/>
                <a:sym typeface="Montserrat Light"/>
              </a:rPr>
              <a:t>5 </a:t>
            </a:r>
            <a:r>
              <a:rPr lang="es-ES" dirty="0">
                <a:solidFill>
                  <a:schemeClr val="lt1"/>
                </a:solidFill>
                <a:latin typeface="Montserrat Light"/>
                <a:ea typeface="Montserrat Light"/>
                <a:cs typeface="Montserrat Light"/>
                <a:sym typeface="Montserrat Light"/>
              </a:rPr>
              <a:t>– </a:t>
            </a:r>
            <a:r>
              <a:rPr lang="es-ES" dirty="0" smtClean="0">
                <a:solidFill>
                  <a:schemeClr val="lt1"/>
                </a:solidFill>
                <a:latin typeface="Montserrat Light"/>
                <a:ea typeface="Montserrat Light"/>
                <a:cs typeface="Montserrat Light"/>
                <a:sym typeface="Montserrat Light"/>
              </a:rPr>
              <a:t>MARKETING AND PUBLIC RELATIONS</a:t>
            </a:r>
          </a:p>
          <a:p>
            <a:pPr marL="0" lvl="0" indent="0" algn="l" rtl="0">
              <a:lnSpc>
                <a:spcPct val="90000"/>
              </a:lnSpc>
              <a:spcBef>
                <a:spcPts val="0"/>
              </a:spcBef>
              <a:spcAft>
                <a:spcPts val="0"/>
              </a:spcAft>
              <a:buClr>
                <a:schemeClr val="lt1"/>
              </a:buClr>
              <a:buSzPts val="2400"/>
              <a:buNone/>
            </a:pPr>
            <a:endParaRPr lang="es-ES" dirty="0" smtClean="0">
              <a:solidFill>
                <a:srgbClr val="C00000"/>
              </a:solidFill>
              <a:latin typeface="Montserrat Light"/>
              <a:ea typeface="Montserrat Light"/>
              <a:cs typeface="Montserrat Light"/>
              <a:sym typeface="Montserrat Light"/>
            </a:endParaRPr>
          </a:p>
          <a:p>
            <a:pPr marL="0" lvl="0" indent="0" algn="l" rtl="0">
              <a:lnSpc>
                <a:spcPct val="90000"/>
              </a:lnSpc>
              <a:spcBef>
                <a:spcPts val="0"/>
              </a:spcBef>
              <a:spcAft>
                <a:spcPts val="0"/>
              </a:spcAft>
              <a:buClr>
                <a:schemeClr val="lt1"/>
              </a:buClr>
              <a:buSzPts val="2400"/>
              <a:buNone/>
            </a:pPr>
            <a:r>
              <a:rPr lang="es-ES" i="1" dirty="0" err="1" smtClean="0">
                <a:solidFill>
                  <a:schemeClr val="bg1"/>
                </a:solidFill>
                <a:effectLst>
                  <a:outerShdw blurRad="38100" dist="38100" dir="2700000" algn="tl">
                    <a:srgbClr val="000000">
                      <a:alpha val="43137"/>
                    </a:srgbClr>
                  </a:outerShdw>
                </a:effectLst>
                <a:latin typeface="Montserrat Light"/>
                <a:ea typeface="Montserrat Light"/>
                <a:cs typeface="Montserrat Light"/>
                <a:sym typeface="Montserrat Light"/>
              </a:rPr>
              <a:t>Distribution</a:t>
            </a:r>
            <a:r>
              <a:rPr lang="es-ES" i="1" dirty="0" smtClean="0">
                <a:solidFill>
                  <a:schemeClr val="bg1"/>
                </a:solidFill>
                <a:effectLst>
                  <a:outerShdw blurRad="38100" dist="38100" dir="2700000" algn="tl">
                    <a:srgbClr val="000000">
                      <a:alpha val="43137"/>
                    </a:srgbClr>
                  </a:outerShdw>
                </a:effectLst>
                <a:latin typeface="Montserrat Light"/>
                <a:ea typeface="Montserrat Light"/>
                <a:cs typeface="Montserrat Light"/>
                <a:sym typeface="Montserrat Light"/>
              </a:rPr>
              <a:t> in Digital Publishing</a:t>
            </a:r>
            <a:endParaRPr lang="es-ES" i="1" dirty="0">
              <a:solidFill>
                <a:schemeClr val="bg1"/>
              </a:solidFill>
              <a:effectLst>
                <a:outerShdw blurRad="38100" dist="38100" dir="2700000" algn="tl">
                  <a:srgbClr val="000000">
                    <a:alpha val="43137"/>
                  </a:srgbClr>
                </a:outerShdw>
              </a:effectLst>
              <a:latin typeface="Montserrat Light"/>
              <a:ea typeface="Montserrat Light"/>
              <a:cs typeface="Montserrat Light"/>
              <a:sym typeface="Montserrat Light"/>
            </a:endParaRPr>
          </a:p>
        </p:txBody>
      </p:sp>
      <p:grpSp>
        <p:nvGrpSpPr>
          <p:cNvPr id="87" name="Google Shape;87;p1"/>
          <p:cNvGrpSpPr/>
          <p:nvPr/>
        </p:nvGrpSpPr>
        <p:grpSpPr>
          <a:xfrm>
            <a:off x="8133405" y="3785092"/>
            <a:ext cx="3351530" cy="2754074"/>
            <a:chOff x="8002780" y="3547586"/>
            <a:chExt cx="3351530" cy="2754074"/>
          </a:xfrm>
        </p:grpSpPr>
        <p:pic>
          <p:nvPicPr>
            <p:cNvPr id="88" name="Google Shape;88;p1"/>
            <p:cNvPicPr preferRelativeResize="0"/>
            <p:nvPr/>
          </p:nvPicPr>
          <p:blipFill rotWithShape="1">
            <a:blip r:embed="rId3">
              <a:alphaModFix/>
            </a:blip>
            <a:srcRect/>
            <a:stretch/>
          </p:blipFill>
          <p:spPr>
            <a:xfrm>
              <a:off x="9361170" y="3547586"/>
              <a:ext cx="1799271" cy="1799271"/>
            </a:xfrm>
            <a:prstGeom prst="rect">
              <a:avLst/>
            </a:prstGeom>
            <a:noFill/>
            <a:ln>
              <a:noFill/>
            </a:ln>
          </p:spPr>
        </p:pic>
        <p:pic>
          <p:nvPicPr>
            <p:cNvPr id="89" name="Google Shape;89;p1"/>
            <p:cNvPicPr preferRelativeResize="0"/>
            <p:nvPr/>
          </p:nvPicPr>
          <p:blipFill rotWithShape="1">
            <a:blip r:embed="rId4">
              <a:alphaModFix/>
            </a:blip>
            <a:srcRect/>
            <a:stretch/>
          </p:blipFill>
          <p:spPr>
            <a:xfrm>
              <a:off x="8002780" y="5345603"/>
              <a:ext cx="3351530" cy="956057"/>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14" name="Google Shape;159;p6"/>
          <p:cNvSpPr/>
          <p:nvPr/>
        </p:nvSpPr>
        <p:spPr>
          <a:xfrm>
            <a:off x="9961685" y="-317"/>
            <a:ext cx="2230314" cy="6858317"/>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6" name="Google Shape;206;p10"/>
          <p:cNvGrpSpPr/>
          <p:nvPr/>
        </p:nvGrpSpPr>
        <p:grpSpPr>
          <a:xfrm>
            <a:off x="11720945" y="5631872"/>
            <a:ext cx="942109" cy="920337"/>
            <a:chOff x="11720945" y="5631872"/>
            <a:chExt cx="942109" cy="920337"/>
          </a:xfrm>
        </p:grpSpPr>
        <p:sp>
          <p:nvSpPr>
            <p:cNvPr id="207" name="Google Shape;207;p10"/>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10"/>
            <p:cNvSpPr txBox="1"/>
            <p:nvPr/>
          </p:nvSpPr>
          <p:spPr>
            <a:xfrm>
              <a:off x="11847612" y="5861207"/>
              <a:ext cx="50557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smtClean="0">
                  <a:solidFill>
                    <a:schemeClr val="lt1"/>
                  </a:solidFill>
                  <a:latin typeface="Montserrat"/>
                  <a:sym typeface="Montserrat"/>
                </a:rPr>
                <a:t>11</a:t>
              </a:r>
              <a:endParaRPr dirty="0"/>
            </a:p>
          </p:txBody>
        </p:sp>
      </p:grpSp>
      <p:grpSp>
        <p:nvGrpSpPr>
          <p:cNvPr id="16" name="Google Shape;202;p10"/>
          <p:cNvGrpSpPr/>
          <p:nvPr/>
        </p:nvGrpSpPr>
        <p:grpSpPr>
          <a:xfrm>
            <a:off x="729172" y="977684"/>
            <a:ext cx="4613280" cy="1077178"/>
            <a:chOff x="1108364" y="1906639"/>
            <a:chExt cx="4613280" cy="1077178"/>
          </a:xfrm>
        </p:grpSpPr>
        <p:sp>
          <p:nvSpPr>
            <p:cNvPr id="17" name="Google Shape;203;p10"/>
            <p:cNvSpPr/>
            <p:nvPr/>
          </p:nvSpPr>
          <p:spPr>
            <a:xfrm>
              <a:off x="1108364" y="2485585"/>
              <a:ext cx="344384" cy="344384"/>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204;p10"/>
            <p:cNvSpPr txBox="1"/>
            <p:nvPr/>
          </p:nvSpPr>
          <p:spPr>
            <a:xfrm>
              <a:off x="1688275" y="1906639"/>
              <a:ext cx="4033369"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200" b="1" dirty="0" err="1" smtClean="0">
                  <a:solidFill>
                    <a:schemeClr val="dk1"/>
                  </a:solidFill>
                  <a:latin typeface="Montserrat SemiBold"/>
                  <a:ea typeface="Montserrat SemiBold"/>
                  <a:cs typeface="Montserrat SemiBold"/>
                  <a:sym typeface="Montserrat SemiBold"/>
                </a:rPr>
                <a:t>Distribution</a:t>
              </a:r>
              <a:r>
                <a:rPr lang="es-ES" sz="3200" b="1" dirty="0" smtClean="0">
                  <a:solidFill>
                    <a:schemeClr val="dk1"/>
                  </a:solidFill>
                  <a:latin typeface="Montserrat SemiBold"/>
                  <a:ea typeface="Montserrat SemiBold"/>
                  <a:cs typeface="Montserrat SemiBold"/>
                  <a:sym typeface="Montserrat SemiBold"/>
                </a:rPr>
                <a:t> </a:t>
              </a:r>
              <a:r>
                <a:rPr lang="es-ES" sz="3200" b="1" dirty="0" err="1" smtClean="0">
                  <a:solidFill>
                    <a:schemeClr val="dk1"/>
                  </a:solidFill>
                  <a:latin typeface="Montserrat SemiBold"/>
                  <a:ea typeface="Montserrat SemiBold"/>
                  <a:cs typeface="Montserrat SemiBold"/>
                  <a:sym typeface="Montserrat SemiBold"/>
                </a:rPr>
                <a:t>partners</a:t>
              </a:r>
              <a:endParaRPr sz="3200" dirty="0"/>
            </a:p>
          </p:txBody>
        </p:sp>
      </p:grpSp>
      <p:sp>
        <p:nvSpPr>
          <p:cNvPr id="12" name="Google Shape;204;p10"/>
          <p:cNvSpPr txBox="1"/>
          <p:nvPr/>
        </p:nvSpPr>
        <p:spPr>
          <a:xfrm>
            <a:off x="6073928" y="920290"/>
            <a:ext cx="3156280" cy="954067"/>
          </a:xfrm>
          <a:prstGeom prst="rect">
            <a:avLst/>
          </a:prstGeom>
          <a:noFill/>
          <a:ln>
            <a:noFill/>
          </a:ln>
        </p:spPr>
        <p:txBody>
          <a:bodyPr spcFirstLastPara="1" wrap="square" lIns="91425" tIns="45700" rIns="91425" bIns="45700" anchor="t" anchorCtr="0">
            <a:spAutoFit/>
          </a:bodyPr>
          <a:lstStyle/>
          <a:p>
            <a:pPr lvl="0"/>
            <a:r>
              <a:rPr lang="es-ES" sz="2800" b="1" dirty="0">
                <a:solidFill>
                  <a:schemeClr val="dk1"/>
                </a:solidFill>
                <a:latin typeface="Montserrat SemiBold"/>
                <a:sym typeface="Montserrat SemiBold"/>
              </a:rPr>
              <a:t>Kindle </a:t>
            </a:r>
            <a:r>
              <a:rPr lang="es-ES" sz="2800" b="1" dirty="0" err="1">
                <a:solidFill>
                  <a:schemeClr val="dk1"/>
                </a:solidFill>
                <a:latin typeface="Montserrat SemiBold"/>
                <a:sym typeface="Montserrat SemiBold"/>
              </a:rPr>
              <a:t>Direct</a:t>
            </a:r>
            <a:r>
              <a:rPr lang="es-ES" sz="2800" b="1" dirty="0">
                <a:solidFill>
                  <a:schemeClr val="dk1"/>
                </a:solidFill>
                <a:latin typeface="Montserrat SemiBold"/>
                <a:sym typeface="Montserrat SemiBold"/>
              </a:rPr>
              <a:t> Publishing</a:t>
            </a:r>
            <a:endParaRPr sz="2800" dirty="0"/>
          </a:p>
        </p:txBody>
      </p:sp>
      <p:sp>
        <p:nvSpPr>
          <p:cNvPr id="13" name="Google Shape;204;p10"/>
          <p:cNvSpPr txBox="1"/>
          <p:nvPr/>
        </p:nvSpPr>
        <p:spPr>
          <a:xfrm>
            <a:off x="6106895" y="2663783"/>
            <a:ext cx="315628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800" b="1" dirty="0" smtClean="0">
                <a:solidFill>
                  <a:schemeClr val="dk1"/>
                </a:solidFill>
                <a:latin typeface="Montserrat SemiBold"/>
                <a:sym typeface="Montserrat SemiBold"/>
              </a:rPr>
              <a:t>Amazon</a:t>
            </a:r>
            <a:endParaRPr sz="2800" dirty="0"/>
          </a:p>
        </p:txBody>
      </p:sp>
      <p:sp>
        <p:nvSpPr>
          <p:cNvPr id="20" name="Google Shape;204;p10"/>
          <p:cNvSpPr txBox="1"/>
          <p:nvPr/>
        </p:nvSpPr>
        <p:spPr>
          <a:xfrm>
            <a:off x="6168442" y="4116311"/>
            <a:ext cx="315628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800" b="1" dirty="0" err="1" smtClean="0">
                <a:solidFill>
                  <a:schemeClr val="dk1"/>
                </a:solidFill>
                <a:latin typeface="Montserrat SemiBold"/>
                <a:sym typeface="Montserrat SemiBold"/>
              </a:rPr>
              <a:t>Kobo</a:t>
            </a:r>
            <a:endParaRPr sz="2800" dirty="0"/>
          </a:p>
        </p:txBody>
      </p:sp>
      <p:sp>
        <p:nvSpPr>
          <p:cNvPr id="24" name="Google Shape;204;p10"/>
          <p:cNvSpPr txBox="1"/>
          <p:nvPr/>
        </p:nvSpPr>
        <p:spPr>
          <a:xfrm>
            <a:off x="6106895" y="5568839"/>
            <a:ext cx="315628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800" b="1" dirty="0" err="1" smtClean="0">
                <a:solidFill>
                  <a:schemeClr val="dk1"/>
                </a:solidFill>
                <a:latin typeface="Montserrat SemiBold"/>
                <a:sym typeface="Montserrat SemiBold"/>
              </a:rPr>
              <a:t>Applebooks</a:t>
            </a:r>
            <a:endParaRPr sz="2800" dirty="0"/>
          </a:p>
        </p:txBody>
      </p:sp>
      <p:sp>
        <p:nvSpPr>
          <p:cNvPr id="25" name="Google Shape;142;p4"/>
          <p:cNvSpPr txBox="1"/>
          <p:nvPr/>
        </p:nvSpPr>
        <p:spPr>
          <a:xfrm>
            <a:off x="215753" y="345221"/>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PUBLIC RELATIONS</a:t>
            </a:r>
            <a:endParaRPr sz="1100" b="1" dirty="0"/>
          </a:p>
        </p:txBody>
      </p:sp>
      <p:sp>
        <p:nvSpPr>
          <p:cNvPr id="26" name="Google Shape;166;p6"/>
          <p:cNvSpPr txBox="1"/>
          <p:nvPr/>
        </p:nvSpPr>
        <p:spPr>
          <a:xfrm>
            <a:off x="215753" y="182828"/>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319" y="2547304"/>
            <a:ext cx="3273669" cy="4092086"/>
          </a:xfrm>
          <a:prstGeom prst="rect">
            <a:avLst/>
          </a:prstGeom>
        </p:spPr>
      </p:pic>
    </p:spTree>
    <p:extLst>
      <p:ext uri="{BB962C8B-B14F-4D97-AF65-F5344CB8AC3E}">
        <p14:creationId xmlns:p14="http://schemas.microsoft.com/office/powerpoint/2010/main" val="2954244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14" name="Google Shape;159;p6"/>
          <p:cNvSpPr/>
          <p:nvPr/>
        </p:nvSpPr>
        <p:spPr>
          <a:xfrm>
            <a:off x="5879122" y="-317"/>
            <a:ext cx="6312877" cy="4682303"/>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4" name="Google Shape;204;p10"/>
          <p:cNvSpPr txBox="1"/>
          <p:nvPr/>
        </p:nvSpPr>
        <p:spPr>
          <a:xfrm>
            <a:off x="1024619" y="889243"/>
            <a:ext cx="4033369"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000" b="1" dirty="0" smtClean="0">
                <a:solidFill>
                  <a:schemeClr val="dk1"/>
                </a:solidFill>
                <a:latin typeface="Montserrat SemiBold"/>
                <a:sym typeface="Montserrat SemiBold"/>
              </a:rPr>
              <a:t>Kindle </a:t>
            </a:r>
            <a:r>
              <a:rPr lang="es-ES" sz="4000" b="1" dirty="0" err="1" smtClean="0">
                <a:solidFill>
                  <a:schemeClr val="dk1"/>
                </a:solidFill>
                <a:latin typeface="Montserrat SemiBold"/>
                <a:sym typeface="Montserrat SemiBold"/>
              </a:rPr>
              <a:t>Direct</a:t>
            </a:r>
            <a:r>
              <a:rPr lang="es-ES" sz="4000" b="1" dirty="0" smtClean="0">
                <a:solidFill>
                  <a:schemeClr val="dk1"/>
                </a:solidFill>
                <a:latin typeface="Montserrat SemiBold"/>
                <a:sym typeface="Montserrat SemiBold"/>
              </a:rPr>
              <a:t> Publishing</a:t>
            </a:r>
            <a:endParaRPr sz="4000" dirty="0"/>
          </a:p>
        </p:txBody>
      </p:sp>
      <p:grpSp>
        <p:nvGrpSpPr>
          <p:cNvPr id="206" name="Google Shape;206;p10"/>
          <p:cNvGrpSpPr/>
          <p:nvPr/>
        </p:nvGrpSpPr>
        <p:grpSpPr>
          <a:xfrm>
            <a:off x="11720945" y="5631872"/>
            <a:ext cx="942109" cy="920337"/>
            <a:chOff x="11720945" y="5631872"/>
            <a:chExt cx="942109" cy="920337"/>
          </a:xfrm>
        </p:grpSpPr>
        <p:sp>
          <p:nvSpPr>
            <p:cNvPr id="207" name="Google Shape;207;p10"/>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10"/>
            <p:cNvSpPr txBox="1"/>
            <p:nvPr/>
          </p:nvSpPr>
          <p:spPr>
            <a:xfrm>
              <a:off x="11847613" y="5861207"/>
              <a:ext cx="34438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a:solidFill>
                    <a:schemeClr val="lt1"/>
                  </a:solidFill>
                  <a:latin typeface="Montserrat"/>
                  <a:sym typeface="Montserrat"/>
                </a:rPr>
                <a:t>7</a:t>
              </a:r>
              <a:endParaRPr dirty="0"/>
            </a:p>
          </p:txBody>
        </p:sp>
      </p:grpSp>
      <p:sp>
        <p:nvSpPr>
          <p:cNvPr id="15" name="Google Shape;205;p10"/>
          <p:cNvSpPr txBox="1"/>
          <p:nvPr/>
        </p:nvSpPr>
        <p:spPr>
          <a:xfrm>
            <a:off x="905901" y="2304933"/>
            <a:ext cx="4628835" cy="3323946"/>
          </a:xfrm>
          <a:prstGeom prst="rect">
            <a:avLst/>
          </a:prstGeom>
          <a:noFill/>
          <a:ln>
            <a:noFill/>
          </a:ln>
        </p:spPr>
        <p:txBody>
          <a:bodyPr spcFirstLastPara="1" wrap="square" lIns="91425" tIns="45700" rIns="91425" bIns="45700" anchor="t" anchorCtr="0">
            <a:spAutoFit/>
          </a:bodyPr>
          <a:lstStyle/>
          <a:p>
            <a:pPr lvl="0" algn="just">
              <a:lnSpc>
                <a:spcPct val="150000"/>
              </a:lnSpc>
            </a:pPr>
            <a:r>
              <a:rPr lang="en-US" sz="2000" dirty="0" smtClean="0"/>
              <a:t>Kindle Direct Publishing, </a:t>
            </a:r>
            <a:r>
              <a:rPr lang="en-US" sz="2000" dirty="0"/>
              <a:t>is one of the most popular </a:t>
            </a:r>
            <a:r>
              <a:rPr lang="en-US" sz="2000" dirty="0" smtClean="0"/>
              <a:t>e-book platforms.</a:t>
            </a:r>
            <a:endParaRPr lang="en-US" sz="2000" dirty="0"/>
          </a:p>
          <a:p>
            <a:pPr lvl="0" algn="just">
              <a:lnSpc>
                <a:spcPct val="150000"/>
              </a:lnSpc>
            </a:pPr>
            <a:r>
              <a:rPr lang="en-US" sz="2000" dirty="0" smtClean="0"/>
              <a:t>It is the Amazon’s </a:t>
            </a:r>
            <a:r>
              <a:rPr lang="en-US" sz="2000" dirty="0"/>
              <a:t>KDP Select Publishing </a:t>
            </a:r>
            <a:r>
              <a:rPr lang="en-US" sz="2000" dirty="0" smtClean="0"/>
              <a:t>program.</a:t>
            </a:r>
            <a:endParaRPr lang="en-US" sz="2000" dirty="0"/>
          </a:p>
          <a:p>
            <a:pPr lvl="0" algn="just">
              <a:lnSpc>
                <a:spcPct val="150000"/>
              </a:lnSpc>
            </a:pPr>
            <a:r>
              <a:rPr lang="en-US" sz="2000" dirty="0" smtClean="0"/>
              <a:t>It will be your direct link to Amazon readers when you choose the Self publishing option</a:t>
            </a:r>
            <a:r>
              <a:rPr lang="en-US" sz="2000" dirty="0"/>
              <a:t> </a:t>
            </a:r>
            <a:endParaRPr sz="2000" dirty="0"/>
          </a:p>
        </p:txBody>
      </p:sp>
      <p:sp>
        <p:nvSpPr>
          <p:cNvPr id="17" name="Google Shape;142;p4"/>
          <p:cNvSpPr txBox="1"/>
          <p:nvPr/>
        </p:nvSpPr>
        <p:spPr>
          <a:xfrm>
            <a:off x="215753" y="154996"/>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sp>
        <p:nvSpPr>
          <p:cNvPr id="18" name="Google Shape;142;p4"/>
          <p:cNvSpPr txBox="1"/>
          <p:nvPr/>
        </p:nvSpPr>
        <p:spPr>
          <a:xfrm>
            <a:off x="215753" y="345221"/>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PUBLIC RELATIONS</a:t>
            </a:r>
            <a:endParaRPr sz="1100" b="1" dirty="0"/>
          </a:p>
        </p:txBody>
      </p:sp>
      <p:pic>
        <p:nvPicPr>
          <p:cNvPr id="2" name="Imagen 1"/>
          <p:cNvPicPr>
            <a:picLocks noChangeAspect="1"/>
          </p:cNvPicPr>
          <p:nvPr/>
        </p:nvPicPr>
        <p:blipFill>
          <a:blip r:embed="rId3"/>
          <a:stretch>
            <a:fillRect/>
          </a:stretch>
        </p:blipFill>
        <p:spPr>
          <a:xfrm>
            <a:off x="8148518" y="476006"/>
            <a:ext cx="3699095" cy="3668775"/>
          </a:xfrm>
          <a:prstGeom prst="rect">
            <a:avLst/>
          </a:prstGeom>
        </p:spPr>
      </p:pic>
      <p:pic>
        <p:nvPicPr>
          <p:cNvPr id="3" name="Imagen 2"/>
          <p:cNvPicPr>
            <a:picLocks noChangeAspect="1"/>
          </p:cNvPicPr>
          <p:nvPr/>
        </p:nvPicPr>
        <p:blipFill>
          <a:blip r:embed="rId4"/>
          <a:stretch>
            <a:fillRect/>
          </a:stretch>
        </p:blipFill>
        <p:spPr>
          <a:xfrm>
            <a:off x="6021271" y="278106"/>
            <a:ext cx="1985098" cy="1092638"/>
          </a:xfrm>
          <a:prstGeom prst="rect">
            <a:avLst/>
          </a:prstGeom>
        </p:spPr>
      </p:pic>
    </p:spTree>
    <p:extLst>
      <p:ext uri="{BB962C8B-B14F-4D97-AF65-F5344CB8AC3E}">
        <p14:creationId xmlns:p14="http://schemas.microsoft.com/office/powerpoint/2010/main" val="196550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14" name="Google Shape;159;p6"/>
          <p:cNvSpPr/>
          <p:nvPr/>
        </p:nvSpPr>
        <p:spPr>
          <a:xfrm>
            <a:off x="5879122" y="-317"/>
            <a:ext cx="6312877" cy="5073479"/>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4" name="Google Shape;204;p10"/>
          <p:cNvSpPr txBox="1"/>
          <p:nvPr/>
        </p:nvSpPr>
        <p:spPr>
          <a:xfrm>
            <a:off x="1024619" y="889243"/>
            <a:ext cx="403336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000" b="1" dirty="0" smtClean="0">
                <a:solidFill>
                  <a:schemeClr val="dk1"/>
                </a:solidFill>
                <a:latin typeface="Montserrat SemiBold"/>
                <a:sym typeface="Montserrat SemiBold"/>
              </a:rPr>
              <a:t>Amazon</a:t>
            </a:r>
            <a:endParaRPr sz="4000" dirty="0"/>
          </a:p>
        </p:txBody>
      </p:sp>
      <p:grpSp>
        <p:nvGrpSpPr>
          <p:cNvPr id="206" name="Google Shape;206;p10"/>
          <p:cNvGrpSpPr/>
          <p:nvPr/>
        </p:nvGrpSpPr>
        <p:grpSpPr>
          <a:xfrm>
            <a:off x="11720945" y="5631872"/>
            <a:ext cx="942109" cy="920337"/>
            <a:chOff x="11720945" y="5631872"/>
            <a:chExt cx="942109" cy="920337"/>
          </a:xfrm>
        </p:grpSpPr>
        <p:sp>
          <p:nvSpPr>
            <p:cNvPr id="207" name="Google Shape;207;p10"/>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10"/>
            <p:cNvSpPr txBox="1"/>
            <p:nvPr/>
          </p:nvSpPr>
          <p:spPr>
            <a:xfrm>
              <a:off x="11847613" y="5861207"/>
              <a:ext cx="34438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a:solidFill>
                    <a:schemeClr val="lt1"/>
                  </a:solidFill>
                  <a:latin typeface="Montserrat"/>
                  <a:sym typeface="Montserrat"/>
                </a:rPr>
                <a:t>7</a:t>
              </a:r>
              <a:endParaRPr dirty="0"/>
            </a:p>
          </p:txBody>
        </p:sp>
      </p:grpSp>
      <p:sp>
        <p:nvSpPr>
          <p:cNvPr id="15" name="Google Shape;205;p10"/>
          <p:cNvSpPr txBox="1"/>
          <p:nvPr/>
        </p:nvSpPr>
        <p:spPr>
          <a:xfrm>
            <a:off x="896219" y="1978240"/>
            <a:ext cx="4290168" cy="4247276"/>
          </a:xfrm>
          <a:prstGeom prst="rect">
            <a:avLst/>
          </a:prstGeom>
          <a:noFill/>
          <a:ln>
            <a:noFill/>
          </a:ln>
        </p:spPr>
        <p:txBody>
          <a:bodyPr spcFirstLastPara="1" wrap="square" lIns="91425" tIns="45700" rIns="91425" bIns="45700" anchor="t" anchorCtr="0">
            <a:spAutoFit/>
          </a:bodyPr>
          <a:lstStyle/>
          <a:p>
            <a:pPr lvl="0" algn="just">
              <a:lnSpc>
                <a:spcPct val="150000"/>
              </a:lnSpc>
            </a:pPr>
            <a:r>
              <a:rPr lang="en-US" sz="2000" dirty="0"/>
              <a:t>Amazon is </a:t>
            </a:r>
            <a:r>
              <a:rPr lang="en-US" sz="2000" dirty="0" smtClean="0"/>
              <a:t>the biggest online </a:t>
            </a:r>
            <a:r>
              <a:rPr lang="en-US" sz="2000" dirty="0"/>
              <a:t>retailer in the world and the </a:t>
            </a:r>
            <a:r>
              <a:rPr lang="en-US" sz="2000" dirty="0" smtClean="0"/>
              <a:t>Kindle option </a:t>
            </a:r>
            <a:r>
              <a:rPr lang="en-US" sz="2000" dirty="0"/>
              <a:t>is </a:t>
            </a:r>
            <a:r>
              <a:rPr lang="en-US" sz="2000" dirty="0" smtClean="0"/>
              <a:t>for sure, the </a:t>
            </a:r>
            <a:r>
              <a:rPr lang="en-US" sz="2000" dirty="0"/>
              <a:t>most popular </a:t>
            </a:r>
            <a:r>
              <a:rPr lang="en-US" sz="2000" dirty="0" smtClean="0"/>
              <a:t>e-reader </a:t>
            </a:r>
            <a:r>
              <a:rPr lang="en-US" sz="2000" dirty="0"/>
              <a:t>on the </a:t>
            </a:r>
            <a:r>
              <a:rPr lang="en-US" sz="2000" dirty="0" smtClean="0"/>
              <a:t>market nowadays. </a:t>
            </a:r>
          </a:p>
          <a:p>
            <a:pPr lvl="0" algn="just">
              <a:lnSpc>
                <a:spcPct val="150000"/>
              </a:lnSpc>
            </a:pPr>
            <a:endParaRPr lang="en-US" sz="2000" dirty="0"/>
          </a:p>
          <a:p>
            <a:pPr lvl="0" algn="just">
              <a:lnSpc>
                <a:spcPct val="150000"/>
              </a:lnSpc>
            </a:pPr>
            <a:r>
              <a:rPr lang="en-US" sz="2000" dirty="0" smtClean="0"/>
              <a:t>Your e-book </a:t>
            </a:r>
            <a:r>
              <a:rPr lang="en-US" sz="2000" dirty="0"/>
              <a:t>will be available for sale and able to be </a:t>
            </a:r>
            <a:r>
              <a:rPr lang="en-US" sz="2000" dirty="0" smtClean="0"/>
              <a:t>read </a:t>
            </a:r>
            <a:r>
              <a:rPr lang="en-US" sz="2000" dirty="0"/>
              <a:t>on the Kindle and </a:t>
            </a:r>
            <a:r>
              <a:rPr lang="en-US" sz="2000" dirty="0" smtClean="0"/>
              <a:t>other </a:t>
            </a:r>
            <a:r>
              <a:rPr lang="en-US" sz="2000" dirty="0"/>
              <a:t>readers </a:t>
            </a:r>
            <a:r>
              <a:rPr lang="en-US" sz="2000" dirty="0" smtClean="0"/>
              <a:t>thanks to </a:t>
            </a:r>
            <a:r>
              <a:rPr lang="en-US" sz="2000" dirty="0"/>
              <a:t>the Kindle reader </a:t>
            </a:r>
            <a:r>
              <a:rPr lang="en-US" sz="2000" dirty="0" smtClean="0"/>
              <a:t>app.</a:t>
            </a:r>
            <a:endParaRPr sz="2000" dirty="0"/>
          </a:p>
        </p:txBody>
      </p:sp>
      <p:sp>
        <p:nvSpPr>
          <p:cNvPr id="17" name="Google Shape;142;p4"/>
          <p:cNvSpPr txBox="1"/>
          <p:nvPr/>
        </p:nvSpPr>
        <p:spPr>
          <a:xfrm>
            <a:off x="215753" y="154996"/>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sp>
        <p:nvSpPr>
          <p:cNvPr id="18" name="Google Shape;142;p4"/>
          <p:cNvSpPr txBox="1"/>
          <p:nvPr/>
        </p:nvSpPr>
        <p:spPr>
          <a:xfrm>
            <a:off x="215753" y="345221"/>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PUBLIC RELATIONS</a:t>
            </a:r>
            <a:endParaRPr sz="1100" b="1"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550" y="476006"/>
            <a:ext cx="5656019" cy="3999279"/>
          </a:xfrm>
          <a:prstGeom prst="rect">
            <a:avLst/>
          </a:prstGeom>
        </p:spPr>
      </p:pic>
    </p:spTree>
    <p:extLst>
      <p:ext uri="{BB962C8B-B14F-4D97-AF65-F5344CB8AC3E}">
        <p14:creationId xmlns:p14="http://schemas.microsoft.com/office/powerpoint/2010/main" val="3655761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14" name="Google Shape;159;p6"/>
          <p:cNvSpPr/>
          <p:nvPr/>
        </p:nvSpPr>
        <p:spPr>
          <a:xfrm>
            <a:off x="5879122" y="-317"/>
            <a:ext cx="6312877" cy="4682303"/>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4" name="Google Shape;204;p10"/>
          <p:cNvSpPr txBox="1"/>
          <p:nvPr/>
        </p:nvSpPr>
        <p:spPr>
          <a:xfrm>
            <a:off x="1145300" y="1355235"/>
            <a:ext cx="403336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000" b="1" dirty="0" err="1" smtClean="0">
                <a:solidFill>
                  <a:schemeClr val="dk1"/>
                </a:solidFill>
                <a:latin typeface="Montserrat SemiBold"/>
                <a:sym typeface="Montserrat SemiBold"/>
              </a:rPr>
              <a:t>Kobo</a:t>
            </a:r>
            <a:endParaRPr sz="4000" dirty="0"/>
          </a:p>
        </p:txBody>
      </p:sp>
      <p:grpSp>
        <p:nvGrpSpPr>
          <p:cNvPr id="206" name="Google Shape;206;p10"/>
          <p:cNvGrpSpPr/>
          <p:nvPr/>
        </p:nvGrpSpPr>
        <p:grpSpPr>
          <a:xfrm>
            <a:off x="11720945" y="5631872"/>
            <a:ext cx="942109" cy="920337"/>
            <a:chOff x="11720945" y="5631872"/>
            <a:chExt cx="942109" cy="920337"/>
          </a:xfrm>
        </p:grpSpPr>
        <p:sp>
          <p:nvSpPr>
            <p:cNvPr id="207" name="Google Shape;207;p10"/>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10"/>
            <p:cNvSpPr txBox="1"/>
            <p:nvPr/>
          </p:nvSpPr>
          <p:spPr>
            <a:xfrm>
              <a:off x="11847613" y="5861207"/>
              <a:ext cx="34438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a:solidFill>
                    <a:schemeClr val="lt1"/>
                  </a:solidFill>
                  <a:latin typeface="Montserrat"/>
                  <a:sym typeface="Montserrat"/>
                </a:rPr>
                <a:t>7</a:t>
              </a:r>
              <a:endParaRPr dirty="0"/>
            </a:p>
          </p:txBody>
        </p:sp>
      </p:grpSp>
      <p:sp>
        <p:nvSpPr>
          <p:cNvPr id="15" name="Google Shape;205;p10"/>
          <p:cNvSpPr txBox="1"/>
          <p:nvPr/>
        </p:nvSpPr>
        <p:spPr>
          <a:xfrm>
            <a:off x="1024619" y="2307926"/>
            <a:ext cx="4154050" cy="3323946"/>
          </a:xfrm>
          <a:prstGeom prst="rect">
            <a:avLst/>
          </a:prstGeom>
          <a:noFill/>
          <a:ln>
            <a:noFill/>
          </a:ln>
        </p:spPr>
        <p:txBody>
          <a:bodyPr spcFirstLastPara="1" wrap="square" lIns="91425" tIns="45700" rIns="91425" bIns="45700" anchor="t" anchorCtr="0">
            <a:spAutoFit/>
          </a:bodyPr>
          <a:lstStyle/>
          <a:p>
            <a:pPr lvl="0" algn="just">
              <a:lnSpc>
                <a:spcPct val="150000"/>
              </a:lnSpc>
            </a:pPr>
            <a:r>
              <a:rPr lang="en-US" sz="2000" dirty="0" smtClean="0"/>
              <a:t>Although Amazon is the number one, Kobo is also a very good option since it </a:t>
            </a:r>
            <a:r>
              <a:rPr lang="en-US" sz="2000" dirty="0"/>
              <a:t>owns about 20% of the worldwide eBook market, and is the leading eBook retailer in </a:t>
            </a:r>
            <a:r>
              <a:rPr lang="en-US" sz="2000" dirty="0" smtClean="0"/>
              <a:t>some </a:t>
            </a:r>
            <a:r>
              <a:rPr lang="en-US" sz="2000" dirty="0"/>
              <a:t>countries, including Canada and Japan.</a:t>
            </a:r>
            <a:endParaRPr sz="2000" dirty="0"/>
          </a:p>
        </p:txBody>
      </p:sp>
      <p:sp>
        <p:nvSpPr>
          <p:cNvPr id="17" name="Google Shape;142;p4"/>
          <p:cNvSpPr txBox="1"/>
          <p:nvPr/>
        </p:nvSpPr>
        <p:spPr>
          <a:xfrm>
            <a:off x="215753" y="154996"/>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sp>
        <p:nvSpPr>
          <p:cNvPr id="18" name="Google Shape;142;p4"/>
          <p:cNvSpPr txBox="1"/>
          <p:nvPr/>
        </p:nvSpPr>
        <p:spPr>
          <a:xfrm>
            <a:off x="215753" y="345221"/>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PUBLIC RELATIONS</a:t>
            </a:r>
            <a:endParaRPr sz="1100" b="1"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37" y="278106"/>
            <a:ext cx="5439508" cy="4079631"/>
          </a:xfrm>
          <a:prstGeom prst="rect">
            <a:avLst/>
          </a:prstGeom>
        </p:spPr>
      </p:pic>
    </p:spTree>
    <p:extLst>
      <p:ext uri="{BB962C8B-B14F-4D97-AF65-F5344CB8AC3E}">
        <p14:creationId xmlns:p14="http://schemas.microsoft.com/office/powerpoint/2010/main" val="1963026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14" name="Google Shape;159;p6"/>
          <p:cNvSpPr/>
          <p:nvPr/>
        </p:nvSpPr>
        <p:spPr>
          <a:xfrm>
            <a:off x="5879122" y="-317"/>
            <a:ext cx="6312877" cy="4682303"/>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4" name="Google Shape;204;p10"/>
          <p:cNvSpPr txBox="1"/>
          <p:nvPr/>
        </p:nvSpPr>
        <p:spPr>
          <a:xfrm>
            <a:off x="1024619" y="1029920"/>
            <a:ext cx="403336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000" b="1" dirty="0" err="1" smtClean="0">
                <a:solidFill>
                  <a:schemeClr val="dk1"/>
                </a:solidFill>
                <a:latin typeface="Montserrat SemiBold"/>
                <a:sym typeface="Montserrat SemiBold"/>
              </a:rPr>
              <a:t>Applebooks</a:t>
            </a:r>
            <a:endParaRPr sz="4000" dirty="0"/>
          </a:p>
        </p:txBody>
      </p:sp>
      <p:grpSp>
        <p:nvGrpSpPr>
          <p:cNvPr id="206" name="Google Shape;206;p10"/>
          <p:cNvGrpSpPr/>
          <p:nvPr/>
        </p:nvGrpSpPr>
        <p:grpSpPr>
          <a:xfrm>
            <a:off x="11720945" y="5631872"/>
            <a:ext cx="942109" cy="920337"/>
            <a:chOff x="11720945" y="5631872"/>
            <a:chExt cx="942109" cy="920337"/>
          </a:xfrm>
        </p:grpSpPr>
        <p:sp>
          <p:nvSpPr>
            <p:cNvPr id="207" name="Google Shape;207;p10"/>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10"/>
            <p:cNvSpPr txBox="1"/>
            <p:nvPr/>
          </p:nvSpPr>
          <p:spPr>
            <a:xfrm>
              <a:off x="11847613" y="5861207"/>
              <a:ext cx="34438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a:solidFill>
                    <a:schemeClr val="lt1"/>
                  </a:solidFill>
                  <a:latin typeface="Montserrat"/>
                  <a:sym typeface="Montserrat"/>
                </a:rPr>
                <a:t>7</a:t>
              </a:r>
              <a:endParaRPr dirty="0"/>
            </a:p>
          </p:txBody>
        </p:sp>
      </p:grpSp>
      <p:sp>
        <p:nvSpPr>
          <p:cNvPr id="15" name="Google Shape;205;p10"/>
          <p:cNvSpPr txBox="1"/>
          <p:nvPr/>
        </p:nvSpPr>
        <p:spPr>
          <a:xfrm>
            <a:off x="768583" y="1844743"/>
            <a:ext cx="4699972" cy="4247276"/>
          </a:xfrm>
          <a:prstGeom prst="rect">
            <a:avLst/>
          </a:prstGeom>
          <a:noFill/>
          <a:ln>
            <a:noFill/>
          </a:ln>
        </p:spPr>
        <p:txBody>
          <a:bodyPr spcFirstLastPara="1" wrap="square" lIns="91425" tIns="45700" rIns="91425" bIns="45700" anchor="t" anchorCtr="0">
            <a:spAutoFit/>
          </a:bodyPr>
          <a:lstStyle/>
          <a:p>
            <a:pPr algn="just">
              <a:lnSpc>
                <a:spcPct val="150000"/>
              </a:lnSpc>
            </a:pPr>
            <a:r>
              <a:rPr lang="en-US" sz="2000" dirty="0"/>
              <a:t>This is the distribution partner focused on apple users. It is a premier </a:t>
            </a:r>
            <a:r>
              <a:rPr lang="en-US" sz="2000" dirty="0"/>
              <a:t>eBook destination for iPad, iPhone, and iTouch owners in over 50 countries around the </a:t>
            </a:r>
            <a:r>
              <a:rPr lang="en-US" sz="2000" dirty="0"/>
              <a:t>world.</a:t>
            </a:r>
          </a:p>
          <a:p>
            <a:pPr lvl="0" algn="just">
              <a:lnSpc>
                <a:spcPct val="150000"/>
              </a:lnSpc>
            </a:pPr>
            <a:endParaRPr lang="en-US" sz="2000" dirty="0"/>
          </a:p>
          <a:p>
            <a:pPr lvl="0" algn="just">
              <a:lnSpc>
                <a:spcPct val="150000"/>
              </a:lnSpc>
            </a:pPr>
            <a:r>
              <a:rPr lang="en-US" sz="2000" dirty="0" smtClean="0"/>
              <a:t>Of course maybe be taken into account that just focusing on apple users, you will be losing many readers.</a:t>
            </a:r>
            <a:endParaRPr sz="2000" dirty="0"/>
          </a:p>
        </p:txBody>
      </p:sp>
      <p:sp>
        <p:nvSpPr>
          <p:cNvPr id="17" name="Google Shape;142;p4"/>
          <p:cNvSpPr txBox="1"/>
          <p:nvPr/>
        </p:nvSpPr>
        <p:spPr>
          <a:xfrm>
            <a:off x="215753" y="154996"/>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sp>
        <p:nvSpPr>
          <p:cNvPr id="18" name="Google Shape;142;p4"/>
          <p:cNvSpPr txBox="1"/>
          <p:nvPr/>
        </p:nvSpPr>
        <p:spPr>
          <a:xfrm>
            <a:off x="215753" y="345221"/>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PUBLIC RELATIONS</a:t>
            </a:r>
            <a:endParaRPr sz="1100" b="1"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5197" y="1029920"/>
            <a:ext cx="5085748" cy="3277329"/>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0299" y="154996"/>
            <a:ext cx="2423747" cy="687990"/>
          </a:xfrm>
          <a:prstGeom prst="rect">
            <a:avLst/>
          </a:prstGeom>
        </p:spPr>
      </p:pic>
    </p:spTree>
    <p:extLst>
      <p:ext uri="{BB962C8B-B14F-4D97-AF65-F5344CB8AC3E}">
        <p14:creationId xmlns:p14="http://schemas.microsoft.com/office/powerpoint/2010/main" val="579039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Tree>
    <p:extLst>
      <p:ext uri="{BB962C8B-B14F-4D97-AF65-F5344CB8AC3E}">
        <p14:creationId xmlns:p14="http://schemas.microsoft.com/office/powerpoint/2010/main" val="149617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1" name="Google Shape;159;p6"/>
          <p:cNvSpPr/>
          <p:nvPr/>
        </p:nvSpPr>
        <p:spPr>
          <a:xfrm>
            <a:off x="7083630" y="0"/>
            <a:ext cx="3741068" cy="1842100"/>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6"/>
          <p:cNvSpPr/>
          <p:nvPr/>
        </p:nvSpPr>
        <p:spPr>
          <a:xfrm>
            <a:off x="0" y="949569"/>
            <a:ext cx="6312877" cy="4682303"/>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6"/>
          <p:cNvSpPr txBox="1"/>
          <p:nvPr/>
        </p:nvSpPr>
        <p:spPr>
          <a:xfrm>
            <a:off x="7183256" y="530624"/>
            <a:ext cx="3541815"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dirty="0" smtClean="0">
                <a:solidFill>
                  <a:schemeClr val="dk1"/>
                </a:solidFill>
                <a:latin typeface="Montserrat SemiBold"/>
                <a:ea typeface="Montserrat SemiBold"/>
                <a:cs typeface="Montserrat SemiBold"/>
                <a:sym typeface="Montserrat SemiBold"/>
              </a:rPr>
              <a:t>OPTIONS</a:t>
            </a:r>
            <a:r>
              <a:rPr lang="es-ES" sz="2000" b="1" dirty="0" smtClean="0">
                <a:solidFill>
                  <a:schemeClr val="dk1"/>
                </a:solidFill>
                <a:latin typeface="Montserrat SemiBold"/>
                <a:ea typeface="Montserrat SemiBold"/>
                <a:cs typeface="Montserrat SemiBold"/>
                <a:sym typeface="Montserrat SemiBold"/>
              </a:rPr>
              <a:t> OF ONLINE DISTRIBUTION</a:t>
            </a:r>
          </a:p>
          <a:p>
            <a:pPr marL="0" marR="0" lvl="0" indent="0" algn="ctr" rtl="0">
              <a:spcBef>
                <a:spcPts val="0"/>
              </a:spcBef>
              <a:spcAft>
                <a:spcPts val="0"/>
              </a:spcAft>
              <a:buNone/>
            </a:pPr>
            <a:endParaRPr lang="es-ES" dirty="0"/>
          </a:p>
        </p:txBody>
      </p:sp>
      <p:grpSp>
        <p:nvGrpSpPr>
          <p:cNvPr id="163" name="Google Shape;163;p6"/>
          <p:cNvGrpSpPr/>
          <p:nvPr/>
        </p:nvGrpSpPr>
        <p:grpSpPr>
          <a:xfrm>
            <a:off x="11720945" y="5631872"/>
            <a:ext cx="942109" cy="920337"/>
            <a:chOff x="11720945" y="5631872"/>
            <a:chExt cx="942109" cy="920337"/>
          </a:xfrm>
        </p:grpSpPr>
        <p:sp>
          <p:nvSpPr>
            <p:cNvPr id="164" name="Google Shape;164;p6"/>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6"/>
            <p:cNvSpPr txBox="1"/>
            <p:nvPr/>
          </p:nvSpPr>
          <p:spPr>
            <a:xfrm>
              <a:off x="11847613" y="5861207"/>
              <a:ext cx="523164"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smtClean="0">
                  <a:solidFill>
                    <a:schemeClr val="lt1"/>
                  </a:solidFill>
                  <a:latin typeface="Montserrat"/>
                  <a:sym typeface="Montserrat"/>
                </a:rPr>
                <a:t>10</a:t>
              </a:r>
              <a:endParaRPr dirty="0"/>
            </a:p>
          </p:txBody>
        </p:sp>
      </p:grpSp>
      <p:sp>
        <p:nvSpPr>
          <p:cNvPr id="166" name="Google Shape;166;p6"/>
          <p:cNvSpPr txBox="1"/>
          <p:nvPr/>
        </p:nvSpPr>
        <p:spPr>
          <a:xfrm>
            <a:off x="215753" y="182828"/>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sp>
        <p:nvSpPr>
          <p:cNvPr id="12" name="Google Shape;142;p4"/>
          <p:cNvSpPr txBox="1"/>
          <p:nvPr/>
        </p:nvSpPr>
        <p:spPr>
          <a:xfrm>
            <a:off x="215753" y="399839"/>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PUBLIC RELATIONS</a:t>
            </a:r>
            <a:endParaRPr sz="1100" b="1" dirty="0"/>
          </a:p>
        </p:txBody>
      </p:sp>
      <p:sp>
        <p:nvSpPr>
          <p:cNvPr id="13" name="Google Shape;172;p7"/>
          <p:cNvSpPr txBox="1"/>
          <p:nvPr/>
        </p:nvSpPr>
        <p:spPr>
          <a:xfrm>
            <a:off x="5904662" y="105883"/>
            <a:ext cx="816429" cy="646331"/>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dirty="0" smtClean="0">
                <a:solidFill>
                  <a:schemeClr val="lt1"/>
                </a:solidFill>
                <a:latin typeface="Montserrat"/>
                <a:ea typeface="Montserrat"/>
                <a:cs typeface="Montserrat"/>
                <a:sym typeface="Montserrat"/>
              </a:rPr>
              <a:t>03</a:t>
            </a:r>
            <a:endParaRPr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662" y="1387870"/>
            <a:ext cx="5594000" cy="3729333"/>
          </a:xfrm>
          <a:prstGeom prst="rect">
            <a:avLst/>
          </a:prstGeom>
        </p:spPr>
      </p:pic>
      <p:sp>
        <p:nvSpPr>
          <p:cNvPr id="14" name="Google Shape;172;p7"/>
          <p:cNvSpPr txBox="1"/>
          <p:nvPr/>
        </p:nvSpPr>
        <p:spPr>
          <a:xfrm>
            <a:off x="6986915" y="2144449"/>
            <a:ext cx="787599" cy="646290"/>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dirty="0">
                <a:solidFill>
                  <a:schemeClr val="lt1"/>
                </a:solidFill>
                <a:latin typeface="Montserrat"/>
                <a:sym typeface="Montserrat"/>
              </a:rPr>
              <a:t>a</a:t>
            </a:r>
            <a:endParaRPr dirty="0"/>
          </a:p>
        </p:txBody>
      </p:sp>
      <p:sp>
        <p:nvSpPr>
          <p:cNvPr id="15" name="Google Shape;172;p7"/>
          <p:cNvSpPr txBox="1"/>
          <p:nvPr/>
        </p:nvSpPr>
        <p:spPr>
          <a:xfrm>
            <a:off x="6986915" y="3593749"/>
            <a:ext cx="816429" cy="646331"/>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dirty="0" smtClean="0">
                <a:solidFill>
                  <a:schemeClr val="lt1"/>
                </a:solidFill>
                <a:latin typeface="Montserrat"/>
                <a:ea typeface="Montserrat"/>
                <a:cs typeface="Montserrat"/>
                <a:sym typeface="Montserrat"/>
              </a:rPr>
              <a:t>b</a:t>
            </a:r>
            <a:endParaRPr dirty="0"/>
          </a:p>
        </p:txBody>
      </p:sp>
      <p:sp>
        <p:nvSpPr>
          <p:cNvPr id="17" name="Google Shape;162;p6"/>
          <p:cNvSpPr txBox="1"/>
          <p:nvPr/>
        </p:nvSpPr>
        <p:spPr>
          <a:xfrm>
            <a:off x="7967675" y="2090432"/>
            <a:ext cx="3685861" cy="1200288"/>
          </a:xfrm>
          <a:prstGeom prst="rect">
            <a:avLst/>
          </a:prstGeom>
          <a:noFill/>
          <a:ln>
            <a:noFill/>
          </a:ln>
        </p:spPr>
        <p:txBody>
          <a:bodyPr spcFirstLastPara="1" wrap="square" lIns="91425" tIns="45700" rIns="91425" bIns="45700" anchor="t" anchorCtr="0">
            <a:spAutoFit/>
          </a:bodyPr>
          <a:lstStyle/>
          <a:p>
            <a:pPr lvl="0" algn="just"/>
            <a:r>
              <a:rPr lang="en-US" sz="1800" dirty="0" smtClean="0"/>
              <a:t>You can exclusively work with just one distributor. (May be your choice or an imposition of the platform)</a:t>
            </a:r>
            <a:endParaRPr sz="1800" dirty="0"/>
          </a:p>
        </p:txBody>
      </p:sp>
      <p:sp>
        <p:nvSpPr>
          <p:cNvPr id="18" name="Google Shape;162;p6"/>
          <p:cNvSpPr txBox="1"/>
          <p:nvPr/>
        </p:nvSpPr>
        <p:spPr>
          <a:xfrm>
            <a:off x="8015230" y="3539052"/>
            <a:ext cx="3551046" cy="1200288"/>
          </a:xfrm>
          <a:prstGeom prst="rect">
            <a:avLst/>
          </a:prstGeom>
          <a:noFill/>
          <a:ln>
            <a:noFill/>
          </a:ln>
        </p:spPr>
        <p:txBody>
          <a:bodyPr spcFirstLastPara="1" wrap="square" lIns="91425" tIns="45700" rIns="91425" bIns="45700" anchor="t" anchorCtr="0">
            <a:spAutoFit/>
          </a:bodyPr>
          <a:lstStyle/>
          <a:p>
            <a:pPr lvl="0" algn="just"/>
            <a:r>
              <a:rPr lang="en-US" sz="1800" dirty="0" smtClean="0"/>
              <a:t>You can distribute your e-book through several platforms. (Always when their rules </a:t>
            </a:r>
            <a:r>
              <a:rPr lang="en-US" sz="1800" dirty="0" err="1" smtClean="0"/>
              <a:t>alow</a:t>
            </a:r>
            <a:r>
              <a:rPr lang="en-US" sz="1800" dirty="0" smtClean="0"/>
              <a:t> you to do it)</a:t>
            </a:r>
            <a:endParaRPr sz="1800" dirty="0"/>
          </a:p>
        </p:txBody>
      </p:sp>
      <p:sp>
        <p:nvSpPr>
          <p:cNvPr id="19" name="Google Shape;172;p7"/>
          <p:cNvSpPr txBox="1"/>
          <p:nvPr/>
        </p:nvSpPr>
        <p:spPr>
          <a:xfrm>
            <a:off x="7001433" y="5043090"/>
            <a:ext cx="816429" cy="646290"/>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dirty="0">
                <a:solidFill>
                  <a:schemeClr val="lt1"/>
                </a:solidFill>
                <a:latin typeface="Montserrat"/>
                <a:sym typeface="Montserrat"/>
              </a:rPr>
              <a:t>c</a:t>
            </a:r>
            <a:endParaRPr dirty="0"/>
          </a:p>
        </p:txBody>
      </p:sp>
      <p:sp>
        <p:nvSpPr>
          <p:cNvPr id="20" name="Google Shape;162;p6"/>
          <p:cNvSpPr txBox="1"/>
          <p:nvPr/>
        </p:nvSpPr>
        <p:spPr>
          <a:xfrm>
            <a:off x="8032222" y="5043090"/>
            <a:ext cx="3551046" cy="923289"/>
          </a:xfrm>
          <a:prstGeom prst="rect">
            <a:avLst/>
          </a:prstGeom>
          <a:noFill/>
          <a:ln>
            <a:noFill/>
          </a:ln>
        </p:spPr>
        <p:txBody>
          <a:bodyPr spcFirstLastPara="1" wrap="square" lIns="91425" tIns="45700" rIns="91425" bIns="45700" anchor="t" anchorCtr="0">
            <a:spAutoFit/>
          </a:bodyPr>
          <a:lstStyle/>
          <a:p>
            <a:pPr lvl="0" algn="just"/>
            <a:r>
              <a:rPr lang="en-US" sz="1800" dirty="0" smtClean="0"/>
              <a:t>You can distribute your e-book through platforms and also your own website.</a:t>
            </a:r>
            <a:endParaRPr sz="1800" dirty="0"/>
          </a:p>
        </p:txBody>
      </p:sp>
    </p:spTree>
    <p:extLst>
      <p:ext uri="{BB962C8B-B14F-4D97-AF65-F5344CB8AC3E}">
        <p14:creationId xmlns:p14="http://schemas.microsoft.com/office/powerpoint/2010/main" val="963096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8805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8"/>
          <p:cNvSpPr/>
          <p:nvPr/>
        </p:nvSpPr>
        <p:spPr>
          <a:xfrm>
            <a:off x="0" y="-327882"/>
            <a:ext cx="12192000" cy="747890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8"/>
          <p:cNvSpPr txBox="1">
            <a:spLocks noGrp="1"/>
          </p:cNvSpPr>
          <p:nvPr>
            <p:ph type="ctrTitle"/>
          </p:nvPr>
        </p:nvSpPr>
        <p:spPr>
          <a:xfrm>
            <a:off x="1524000" y="1542160"/>
            <a:ext cx="9144000" cy="1277401"/>
          </a:xfrm>
          <a:prstGeom prst="rect">
            <a:avLst/>
          </a:prstGeom>
          <a:noFill/>
          <a:ln>
            <a:noFill/>
          </a:ln>
        </p:spPr>
        <p:txBody>
          <a:bodyPr spcFirstLastPara="1" wrap="square" lIns="91425" tIns="45700" rIns="91425" bIns="45700" anchor="b" anchorCtr="0">
            <a:normAutofit fontScale="90000"/>
          </a:bodyPr>
          <a:lstStyle/>
          <a:p>
            <a:pPr lvl="0">
              <a:buClr>
                <a:schemeClr val="lt1"/>
              </a:buClr>
            </a:pPr>
            <a:r>
              <a:rPr lang="es-ES" b="1" smtClean="0">
                <a:solidFill>
                  <a:schemeClr val="lt1"/>
                </a:solidFill>
                <a:latin typeface="Montserrat SemiBold"/>
                <a:ea typeface="Montserrat SemiBold"/>
                <a:cs typeface="Montserrat SemiBold"/>
                <a:sym typeface="Montserrat SemiBold"/>
              </a:rPr>
              <a:t>E-BOOK </a:t>
            </a:r>
            <a:r>
              <a:rPr lang="es-ES" b="1" dirty="0" smtClean="0">
                <a:solidFill>
                  <a:schemeClr val="lt1"/>
                </a:solidFill>
                <a:latin typeface="Montserrat SemiBold"/>
                <a:ea typeface="Montserrat SemiBold"/>
                <a:cs typeface="Montserrat SemiBold"/>
                <a:sym typeface="Montserrat SemiBold"/>
              </a:rPr>
              <a:t>DISTRIBUTION</a:t>
            </a:r>
            <a:br>
              <a:rPr lang="es-ES" b="1" dirty="0" smtClean="0">
                <a:solidFill>
                  <a:schemeClr val="lt1"/>
                </a:solidFill>
                <a:latin typeface="Montserrat SemiBold"/>
                <a:ea typeface="Montserrat SemiBold"/>
                <a:cs typeface="Montserrat SemiBold"/>
                <a:sym typeface="Montserrat SemiBold"/>
              </a:rPr>
            </a:br>
            <a:r>
              <a:rPr lang="en-US" sz="4400" dirty="0">
                <a:solidFill>
                  <a:schemeClr val="lt1"/>
                </a:solidFill>
                <a:latin typeface="Montserrat SemiBold"/>
                <a:ea typeface="Montserrat SemiBold"/>
                <a:cs typeface="Montserrat SemiBold"/>
                <a:sym typeface="Montserrat SemiBold"/>
              </a:rPr>
              <a:t>Tools, Aggregators, and Exclusivity vs. Going Wide</a:t>
            </a:r>
            <a:endParaRPr sz="4400" dirty="0"/>
          </a:p>
        </p:txBody>
      </p:sp>
      <p:sp>
        <p:nvSpPr>
          <p:cNvPr id="189" name="Google Shape;189;p8"/>
          <p:cNvSpPr txBox="1">
            <a:spLocks noGrp="1"/>
          </p:cNvSpPr>
          <p:nvPr>
            <p:ph type="subTitle" idx="1"/>
          </p:nvPr>
        </p:nvSpPr>
        <p:spPr>
          <a:xfrm>
            <a:off x="1524000" y="3824704"/>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dirty="0"/>
          </a:p>
        </p:txBody>
      </p:sp>
      <p:sp>
        <p:nvSpPr>
          <p:cNvPr id="190" name="Google Shape;190;p8">
            <a:hlinkClick r:id="rId3"/>
          </p:cNvPr>
          <p:cNvSpPr/>
          <p:nvPr/>
        </p:nvSpPr>
        <p:spPr>
          <a:xfrm rot="5400000">
            <a:off x="5332604" y="4072196"/>
            <a:ext cx="1080654" cy="878774"/>
          </a:xfrm>
          <a:prstGeom prst="triangle">
            <a:avLst>
              <a:gd name="adj" fmla="val 50000"/>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1" name="Google Shape;191;p8"/>
          <p:cNvSpPr txBox="1"/>
          <p:nvPr/>
        </p:nvSpPr>
        <p:spPr>
          <a:xfrm>
            <a:off x="5128846" y="3234705"/>
            <a:ext cx="9144000" cy="8617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dirty="0" err="1" smtClean="0">
                <a:solidFill>
                  <a:schemeClr val="lt1"/>
                </a:solidFill>
                <a:latin typeface="Poppins"/>
                <a:cs typeface="Poppins"/>
                <a:sym typeface="Poppins"/>
              </a:rPr>
              <a:t>Press</a:t>
            </a:r>
            <a:r>
              <a:rPr lang="es-ES" sz="1600" dirty="0" smtClean="0">
                <a:solidFill>
                  <a:schemeClr val="lt1"/>
                </a:solidFill>
                <a:latin typeface="Poppins"/>
                <a:cs typeface="Poppins"/>
                <a:sym typeface="Poppins"/>
              </a:rPr>
              <a:t> </a:t>
            </a:r>
            <a:r>
              <a:rPr lang="es-ES" sz="1600" dirty="0" err="1" smtClean="0">
                <a:solidFill>
                  <a:schemeClr val="lt1"/>
                </a:solidFill>
                <a:latin typeface="Poppins"/>
                <a:cs typeface="Poppins"/>
                <a:sym typeface="Poppins"/>
              </a:rPr>
              <a:t>play</a:t>
            </a:r>
            <a:endParaRPr dirty="0" smtClean="0"/>
          </a:p>
          <a:p>
            <a:pPr marL="0" marR="0" lvl="0" indent="0" algn="l" rtl="0">
              <a:spcBef>
                <a:spcPts val="0"/>
              </a:spcBef>
              <a:spcAft>
                <a:spcPts val="0"/>
              </a:spcAft>
              <a:buNone/>
            </a:pPr>
            <a:endParaRPr sz="1600" dirty="0">
              <a:solidFill>
                <a:srgbClr val="212529"/>
              </a:solidFill>
              <a:latin typeface="Poppins"/>
              <a:ea typeface="Poppins"/>
              <a:cs typeface="Poppins"/>
              <a:sym typeface="Poppins"/>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1"/>
          <p:cNvSpPr/>
          <p:nvPr/>
        </p:nvSpPr>
        <p:spPr>
          <a:xfrm>
            <a:off x="6388925" y="2075213"/>
            <a:ext cx="2707574" cy="2707574"/>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11"/>
          <p:cNvSpPr txBox="1"/>
          <p:nvPr/>
        </p:nvSpPr>
        <p:spPr>
          <a:xfrm>
            <a:off x="1880259" y="2707567"/>
            <a:ext cx="8431481"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800" b="1">
                <a:solidFill>
                  <a:schemeClr val="dk1"/>
                </a:solidFill>
                <a:latin typeface="Montserrat"/>
                <a:ea typeface="Montserrat"/>
                <a:cs typeface="Montserrat"/>
                <a:sym typeface="Montserrat"/>
              </a:rPr>
              <a:t>THANK YOU</a:t>
            </a:r>
            <a:endParaRPr/>
          </a:p>
        </p:txBody>
      </p:sp>
      <p:sp>
        <p:nvSpPr>
          <p:cNvPr id="215" name="Google Shape;215;p11"/>
          <p:cNvSpPr/>
          <p:nvPr/>
        </p:nvSpPr>
        <p:spPr>
          <a:xfrm>
            <a:off x="9096499" y="4408713"/>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p:nvPr/>
        </p:nvSpPr>
        <p:spPr>
          <a:xfrm>
            <a:off x="0" y="1"/>
            <a:ext cx="12192000" cy="1543792"/>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Montserrat"/>
              <a:buNone/>
            </a:pPr>
            <a:r>
              <a:rPr lang="es-ES" b="1">
                <a:latin typeface="Montserrat"/>
                <a:ea typeface="Montserrat"/>
                <a:cs typeface="Montserrat"/>
                <a:sym typeface="Montserrat"/>
              </a:rPr>
              <a:t>Contents</a:t>
            </a:r>
            <a:endParaRPr b="1">
              <a:latin typeface="Montserrat"/>
              <a:ea typeface="Montserrat"/>
              <a:cs typeface="Montserrat"/>
              <a:sym typeface="Montserrat"/>
            </a:endParaRPr>
          </a:p>
        </p:txBody>
      </p:sp>
      <p:sp>
        <p:nvSpPr>
          <p:cNvPr id="96" name="Google Shape;96;p2"/>
          <p:cNvSpPr txBox="1"/>
          <p:nvPr/>
        </p:nvSpPr>
        <p:spPr>
          <a:xfrm>
            <a:off x="899743" y="2055812"/>
            <a:ext cx="621323" cy="468707"/>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s-ES" sz="3600" b="1" dirty="0">
              <a:solidFill>
                <a:schemeClr val="lt1"/>
              </a:solidFill>
              <a:latin typeface="Montserrat"/>
              <a:sym typeface="Montserrat"/>
            </a:endParaRPr>
          </a:p>
        </p:txBody>
      </p:sp>
      <p:sp>
        <p:nvSpPr>
          <p:cNvPr id="100" name="Google Shape;100;p2"/>
          <p:cNvSpPr txBox="1"/>
          <p:nvPr/>
        </p:nvSpPr>
        <p:spPr>
          <a:xfrm>
            <a:off x="2044833" y="2095439"/>
            <a:ext cx="874023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b="1" i="0" u="none" strike="noStrike" cap="none" dirty="0" err="1" smtClean="0">
                <a:solidFill>
                  <a:schemeClr val="dk1"/>
                </a:solidFill>
                <a:latin typeface="Poppins"/>
                <a:ea typeface="Poppins"/>
                <a:cs typeface="Poppins"/>
                <a:sym typeface="Poppins"/>
              </a:rPr>
              <a:t>What</a:t>
            </a:r>
            <a:r>
              <a:rPr lang="es-ES" sz="2400" b="1" i="0" u="none" strike="noStrike" cap="none" dirty="0" smtClean="0">
                <a:solidFill>
                  <a:schemeClr val="dk1"/>
                </a:solidFill>
                <a:latin typeface="Poppins"/>
                <a:ea typeface="Poppins"/>
                <a:cs typeface="Poppins"/>
                <a:sym typeface="Poppins"/>
              </a:rPr>
              <a:t> </a:t>
            </a:r>
            <a:r>
              <a:rPr lang="es-ES" sz="2400" b="1" dirty="0" err="1" smtClean="0">
                <a:solidFill>
                  <a:schemeClr val="dk1"/>
                </a:solidFill>
                <a:latin typeface="Poppins"/>
                <a:ea typeface="Poppins"/>
                <a:cs typeface="Poppins"/>
                <a:sym typeface="Poppins"/>
              </a:rPr>
              <a:t>is</a:t>
            </a:r>
            <a:r>
              <a:rPr lang="es-ES" sz="2400" b="1" dirty="0" smtClean="0">
                <a:solidFill>
                  <a:schemeClr val="dk1"/>
                </a:solidFill>
                <a:latin typeface="Poppins"/>
                <a:ea typeface="Poppins"/>
                <a:cs typeface="Poppins"/>
                <a:sym typeface="Poppins"/>
              </a:rPr>
              <a:t> </a:t>
            </a:r>
            <a:r>
              <a:rPr lang="es-ES" sz="2400" b="1" dirty="0" err="1" smtClean="0">
                <a:solidFill>
                  <a:schemeClr val="dk1"/>
                </a:solidFill>
                <a:latin typeface="Poppins"/>
                <a:ea typeface="Poppins"/>
                <a:cs typeface="Poppins"/>
                <a:sym typeface="Poppins"/>
              </a:rPr>
              <a:t>Distribution</a:t>
            </a:r>
            <a:endParaRPr sz="2400" dirty="0">
              <a:solidFill>
                <a:schemeClr val="dk1"/>
              </a:solidFill>
              <a:latin typeface="Poppins"/>
              <a:ea typeface="Poppins"/>
              <a:cs typeface="Poppins"/>
              <a:sym typeface="Poppins"/>
            </a:endParaRPr>
          </a:p>
        </p:txBody>
      </p:sp>
      <p:sp>
        <p:nvSpPr>
          <p:cNvPr id="12" name="Google Shape;96;p2"/>
          <p:cNvSpPr txBox="1"/>
          <p:nvPr/>
        </p:nvSpPr>
        <p:spPr>
          <a:xfrm>
            <a:off x="899743" y="5052949"/>
            <a:ext cx="621323" cy="468707"/>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s-ES" sz="3600" b="1" dirty="0">
              <a:solidFill>
                <a:schemeClr val="lt1"/>
              </a:solidFill>
              <a:latin typeface="Montserrat"/>
              <a:sym typeface="Montserrat"/>
            </a:endParaRPr>
          </a:p>
        </p:txBody>
      </p:sp>
      <p:sp>
        <p:nvSpPr>
          <p:cNvPr id="14" name="Google Shape;100;p2"/>
          <p:cNvSpPr txBox="1"/>
          <p:nvPr/>
        </p:nvSpPr>
        <p:spPr>
          <a:xfrm>
            <a:off x="1974492" y="3574194"/>
            <a:ext cx="874023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b="1" i="0" u="none" strike="noStrike" cap="none" dirty="0" err="1" smtClean="0">
                <a:solidFill>
                  <a:schemeClr val="dk1"/>
                </a:solidFill>
                <a:latin typeface="Poppins"/>
                <a:ea typeface="Poppins"/>
                <a:cs typeface="Poppins"/>
                <a:sym typeface="Poppins"/>
              </a:rPr>
              <a:t>Distribution</a:t>
            </a:r>
            <a:r>
              <a:rPr lang="es-ES" sz="2400" b="1" i="0" u="none" strike="noStrike" cap="none" dirty="0" smtClean="0">
                <a:solidFill>
                  <a:schemeClr val="dk1"/>
                </a:solidFill>
                <a:latin typeface="Poppins"/>
                <a:ea typeface="Poppins"/>
                <a:cs typeface="Poppins"/>
                <a:sym typeface="Poppins"/>
              </a:rPr>
              <a:t> </a:t>
            </a:r>
            <a:r>
              <a:rPr lang="es-ES" sz="2400" b="1" i="0" u="none" strike="noStrike" cap="none" dirty="0" err="1" smtClean="0">
                <a:solidFill>
                  <a:schemeClr val="dk1"/>
                </a:solidFill>
                <a:latin typeface="Poppins"/>
                <a:ea typeface="Poppins"/>
                <a:cs typeface="Poppins"/>
                <a:sym typeface="Poppins"/>
              </a:rPr>
              <a:t>process</a:t>
            </a:r>
            <a:endParaRPr sz="2400" dirty="0">
              <a:solidFill>
                <a:schemeClr val="dk1"/>
              </a:solidFill>
              <a:latin typeface="Poppins"/>
              <a:ea typeface="Poppins"/>
              <a:cs typeface="Poppins"/>
              <a:sym typeface="Poppins"/>
            </a:endParaRPr>
          </a:p>
        </p:txBody>
      </p:sp>
      <p:sp>
        <p:nvSpPr>
          <p:cNvPr id="15" name="Google Shape;100;p2"/>
          <p:cNvSpPr txBox="1"/>
          <p:nvPr/>
        </p:nvSpPr>
        <p:spPr>
          <a:xfrm>
            <a:off x="1974492" y="5052949"/>
            <a:ext cx="874023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b="1" i="0" u="none" strike="noStrike" cap="none" dirty="0" err="1" smtClean="0">
                <a:solidFill>
                  <a:schemeClr val="dk1"/>
                </a:solidFill>
                <a:latin typeface="Poppins"/>
                <a:ea typeface="Poppins"/>
                <a:cs typeface="Poppins"/>
                <a:sym typeface="Poppins"/>
              </a:rPr>
              <a:t>Distribution</a:t>
            </a:r>
            <a:r>
              <a:rPr lang="es-ES" sz="2400" b="1" i="0" u="none" strike="noStrike" cap="none" dirty="0" smtClean="0">
                <a:solidFill>
                  <a:schemeClr val="dk1"/>
                </a:solidFill>
                <a:latin typeface="Poppins"/>
                <a:ea typeface="Poppins"/>
                <a:cs typeface="Poppins"/>
                <a:sym typeface="Poppins"/>
              </a:rPr>
              <a:t> </a:t>
            </a:r>
            <a:r>
              <a:rPr lang="es-ES" sz="2400" b="1" i="0" u="none" strike="noStrike" cap="none" dirty="0" err="1" smtClean="0">
                <a:solidFill>
                  <a:schemeClr val="dk1"/>
                </a:solidFill>
                <a:latin typeface="Poppins"/>
                <a:ea typeface="Poppins"/>
                <a:cs typeface="Poppins"/>
                <a:sym typeface="Poppins"/>
              </a:rPr>
              <a:t>partners</a:t>
            </a:r>
            <a:endParaRPr sz="2400" dirty="0">
              <a:solidFill>
                <a:schemeClr val="dk1"/>
              </a:solidFill>
              <a:latin typeface="Poppins"/>
              <a:ea typeface="Poppins"/>
              <a:cs typeface="Poppins"/>
              <a:sym typeface="Poppins"/>
            </a:endParaRPr>
          </a:p>
        </p:txBody>
      </p:sp>
      <p:sp>
        <p:nvSpPr>
          <p:cNvPr id="16" name="Google Shape;96;p2"/>
          <p:cNvSpPr txBox="1"/>
          <p:nvPr/>
        </p:nvSpPr>
        <p:spPr>
          <a:xfrm>
            <a:off x="899743" y="3567111"/>
            <a:ext cx="621323" cy="468707"/>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s-ES" sz="3600" b="1" dirty="0">
              <a:solidFill>
                <a:schemeClr val="lt1"/>
              </a:solidFill>
              <a:latin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12"/>
          <p:cNvPicPr preferRelativeResize="0"/>
          <p:nvPr/>
        </p:nvPicPr>
        <p:blipFill rotWithShape="1">
          <a:blip r:embed="rId3">
            <a:alphaModFix/>
          </a:blip>
          <a:srcRect/>
          <a:stretch/>
        </p:blipFill>
        <p:spPr>
          <a:xfrm>
            <a:off x="2967385" y="2515390"/>
            <a:ext cx="2116142" cy="2116142"/>
          </a:xfrm>
          <a:prstGeom prst="rect">
            <a:avLst/>
          </a:prstGeom>
          <a:noFill/>
          <a:ln>
            <a:noFill/>
          </a:ln>
        </p:spPr>
      </p:pic>
      <p:pic>
        <p:nvPicPr>
          <p:cNvPr id="221" name="Google Shape;221;p12"/>
          <p:cNvPicPr preferRelativeResize="0"/>
          <p:nvPr/>
        </p:nvPicPr>
        <p:blipFill rotWithShape="1">
          <a:blip r:embed="rId4">
            <a:alphaModFix/>
          </a:blip>
          <a:srcRect/>
          <a:stretch/>
        </p:blipFill>
        <p:spPr>
          <a:xfrm>
            <a:off x="6566682" y="2921143"/>
            <a:ext cx="3821801" cy="1090206"/>
          </a:xfrm>
          <a:prstGeom prst="rect">
            <a:avLst/>
          </a:prstGeom>
          <a:noFill/>
          <a:ln>
            <a:noFill/>
          </a:ln>
        </p:spPr>
      </p:pic>
      <p:grpSp>
        <p:nvGrpSpPr>
          <p:cNvPr id="222" name="Google Shape;222;p12"/>
          <p:cNvGrpSpPr/>
          <p:nvPr/>
        </p:nvGrpSpPr>
        <p:grpSpPr>
          <a:xfrm>
            <a:off x="277094" y="5445321"/>
            <a:ext cx="3859479" cy="512328"/>
            <a:chOff x="1104407" y="1645330"/>
            <a:chExt cx="3859479" cy="512328"/>
          </a:xfrm>
        </p:grpSpPr>
        <p:sp>
          <p:nvSpPr>
            <p:cNvPr id="223" name="Google Shape;223;p12"/>
            <p:cNvSpPr/>
            <p:nvPr/>
          </p:nvSpPr>
          <p:spPr>
            <a:xfrm>
              <a:off x="1104407" y="1645330"/>
              <a:ext cx="344384" cy="344384"/>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Google Shape;224;p12"/>
            <p:cNvSpPr txBox="1"/>
            <p:nvPr/>
          </p:nvSpPr>
          <p:spPr>
            <a:xfrm>
              <a:off x="1163782" y="1757548"/>
              <a:ext cx="380010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b="1">
                  <a:solidFill>
                    <a:schemeClr val="dk1"/>
                  </a:solidFill>
                  <a:latin typeface="Montserrat SemiBold"/>
                  <a:ea typeface="Montserrat SemiBold"/>
                  <a:cs typeface="Montserrat SemiBold"/>
                  <a:sym typeface="Montserrat SemiBold"/>
                </a:rPr>
                <a:t>Project participants:</a:t>
              </a:r>
              <a:endParaRPr/>
            </a:p>
          </p:txBody>
        </p:sp>
      </p:grpSp>
      <p:sp>
        <p:nvSpPr>
          <p:cNvPr id="225" name="Google Shape;225;p12"/>
          <p:cNvSpPr txBox="1"/>
          <p:nvPr/>
        </p:nvSpPr>
        <p:spPr>
          <a:xfrm>
            <a:off x="3613701" y="1274810"/>
            <a:ext cx="512630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b="1">
                <a:solidFill>
                  <a:schemeClr val="dk1"/>
                </a:solidFill>
                <a:latin typeface="Montserrat"/>
                <a:ea typeface="Montserrat"/>
                <a:cs typeface="Montserrat"/>
                <a:sym typeface="Montserrat"/>
              </a:rPr>
              <a:t>ECVET for Digital Publishing</a:t>
            </a:r>
            <a:endParaRPr/>
          </a:p>
        </p:txBody>
      </p:sp>
      <p:pic>
        <p:nvPicPr>
          <p:cNvPr id="226" name="Google Shape;226;p12"/>
          <p:cNvPicPr preferRelativeResize="0"/>
          <p:nvPr/>
        </p:nvPicPr>
        <p:blipFill rotWithShape="1">
          <a:blip r:embed="rId5">
            <a:alphaModFix/>
          </a:blip>
          <a:srcRect/>
          <a:stretch/>
        </p:blipFill>
        <p:spPr>
          <a:xfrm>
            <a:off x="277094" y="6119449"/>
            <a:ext cx="1611083" cy="573744"/>
          </a:xfrm>
          <a:prstGeom prst="rect">
            <a:avLst/>
          </a:prstGeom>
          <a:noFill/>
          <a:ln>
            <a:noFill/>
          </a:ln>
        </p:spPr>
      </p:pic>
      <p:pic>
        <p:nvPicPr>
          <p:cNvPr id="227" name="Google Shape;227;p12"/>
          <p:cNvPicPr preferRelativeResize="0"/>
          <p:nvPr/>
        </p:nvPicPr>
        <p:blipFill rotWithShape="1">
          <a:blip r:embed="rId6">
            <a:alphaModFix/>
          </a:blip>
          <a:srcRect/>
          <a:stretch/>
        </p:blipFill>
        <p:spPr>
          <a:xfrm>
            <a:off x="1984315" y="6118239"/>
            <a:ext cx="1611083" cy="574954"/>
          </a:xfrm>
          <a:prstGeom prst="rect">
            <a:avLst/>
          </a:prstGeom>
          <a:noFill/>
          <a:ln>
            <a:noFill/>
          </a:ln>
        </p:spPr>
      </p:pic>
      <p:pic>
        <p:nvPicPr>
          <p:cNvPr id="228" name="Google Shape;228;p12"/>
          <p:cNvPicPr preferRelativeResize="0"/>
          <p:nvPr/>
        </p:nvPicPr>
        <p:blipFill rotWithShape="1">
          <a:blip r:embed="rId7">
            <a:alphaModFix/>
          </a:blip>
          <a:srcRect/>
          <a:stretch/>
        </p:blipFill>
        <p:spPr>
          <a:xfrm>
            <a:off x="3890005" y="5872112"/>
            <a:ext cx="2146618" cy="821081"/>
          </a:xfrm>
          <a:prstGeom prst="rect">
            <a:avLst/>
          </a:prstGeom>
          <a:noFill/>
          <a:ln>
            <a:noFill/>
          </a:ln>
        </p:spPr>
      </p:pic>
      <p:pic>
        <p:nvPicPr>
          <p:cNvPr id="229" name="Google Shape;229;p12"/>
          <p:cNvPicPr preferRelativeResize="0"/>
          <p:nvPr/>
        </p:nvPicPr>
        <p:blipFill rotWithShape="1">
          <a:blip r:embed="rId8">
            <a:alphaModFix/>
          </a:blip>
          <a:srcRect/>
          <a:stretch/>
        </p:blipFill>
        <p:spPr>
          <a:xfrm>
            <a:off x="6176853" y="5779222"/>
            <a:ext cx="1800371" cy="1080223"/>
          </a:xfrm>
          <a:prstGeom prst="rect">
            <a:avLst/>
          </a:prstGeom>
          <a:noFill/>
          <a:ln>
            <a:noFill/>
          </a:ln>
        </p:spPr>
      </p:pic>
      <p:pic>
        <p:nvPicPr>
          <p:cNvPr id="230" name="Google Shape;230;p12"/>
          <p:cNvPicPr preferRelativeResize="0"/>
          <p:nvPr/>
        </p:nvPicPr>
        <p:blipFill rotWithShape="1">
          <a:blip r:embed="rId9">
            <a:alphaModFix/>
          </a:blip>
          <a:srcRect/>
          <a:stretch/>
        </p:blipFill>
        <p:spPr>
          <a:xfrm>
            <a:off x="7939326" y="5933993"/>
            <a:ext cx="1921432" cy="759200"/>
          </a:xfrm>
          <a:prstGeom prst="rect">
            <a:avLst/>
          </a:prstGeom>
          <a:noFill/>
          <a:ln>
            <a:noFill/>
          </a:ln>
        </p:spPr>
      </p:pic>
      <p:pic>
        <p:nvPicPr>
          <p:cNvPr id="231" name="Google Shape;231;p12"/>
          <p:cNvPicPr preferRelativeResize="0"/>
          <p:nvPr/>
        </p:nvPicPr>
        <p:blipFill rotWithShape="1">
          <a:blip r:embed="rId10">
            <a:alphaModFix/>
          </a:blip>
          <a:srcRect/>
          <a:stretch/>
        </p:blipFill>
        <p:spPr>
          <a:xfrm>
            <a:off x="9860758" y="6107276"/>
            <a:ext cx="2139350" cy="58591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1448" y="585036"/>
            <a:ext cx="3083169" cy="4624754"/>
          </a:xfrm>
          <a:prstGeom prst="rect">
            <a:avLst/>
          </a:prstGeom>
        </p:spPr>
      </p:pic>
      <p:grpSp>
        <p:nvGrpSpPr>
          <p:cNvPr id="130" name="Google Shape;130;p4"/>
          <p:cNvGrpSpPr/>
          <p:nvPr/>
        </p:nvGrpSpPr>
        <p:grpSpPr>
          <a:xfrm>
            <a:off x="988622" y="1348447"/>
            <a:ext cx="4144488" cy="491266"/>
            <a:chOff x="1104407" y="1645330"/>
            <a:chExt cx="4144488" cy="491266"/>
          </a:xfrm>
        </p:grpSpPr>
        <p:sp>
          <p:nvSpPr>
            <p:cNvPr id="131" name="Google Shape;131;p4"/>
            <p:cNvSpPr/>
            <p:nvPr/>
          </p:nvSpPr>
          <p:spPr>
            <a:xfrm>
              <a:off x="1104407" y="1645330"/>
              <a:ext cx="344384" cy="344384"/>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4"/>
            <p:cNvSpPr txBox="1"/>
            <p:nvPr/>
          </p:nvSpPr>
          <p:spPr>
            <a:xfrm>
              <a:off x="1448791" y="1736527"/>
              <a:ext cx="380010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b="1" dirty="0" smtClean="0">
                  <a:solidFill>
                    <a:schemeClr val="dk1"/>
                  </a:solidFill>
                  <a:latin typeface="Montserrat SemiBold"/>
                  <a:ea typeface="Montserrat SemiBold"/>
                  <a:cs typeface="Montserrat SemiBold"/>
                  <a:sym typeface="Montserrat SemiBold"/>
                </a:rPr>
                <a:t>WHAT IS </a:t>
              </a:r>
              <a:r>
                <a:rPr lang="es-ES" sz="2000" b="1" dirty="0" smtClean="0">
                  <a:solidFill>
                    <a:schemeClr val="dk1"/>
                  </a:solidFill>
                  <a:latin typeface="Montserrat SemiBold"/>
                  <a:ea typeface="Montserrat SemiBold"/>
                  <a:cs typeface="Montserrat SemiBold"/>
                  <a:sym typeface="Montserrat SemiBold"/>
                </a:rPr>
                <a:t>DISTRIBUTION</a:t>
              </a:r>
              <a:endParaRPr dirty="0"/>
            </a:p>
          </p:txBody>
        </p:sp>
      </p:grpSp>
      <p:sp>
        <p:nvSpPr>
          <p:cNvPr id="134" name="Google Shape;134;p4"/>
          <p:cNvSpPr txBox="1"/>
          <p:nvPr/>
        </p:nvSpPr>
        <p:spPr>
          <a:xfrm>
            <a:off x="988622" y="1936410"/>
            <a:ext cx="5179792" cy="4247276"/>
          </a:xfrm>
          <a:prstGeom prst="rect">
            <a:avLst/>
          </a:prstGeom>
          <a:noFill/>
          <a:ln>
            <a:noFill/>
          </a:ln>
        </p:spPr>
        <p:txBody>
          <a:bodyPr spcFirstLastPara="1" wrap="square" lIns="91425" tIns="45700" rIns="91425" bIns="45700" anchor="t" anchorCtr="0">
            <a:spAutoFit/>
          </a:bodyPr>
          <a:lstStyle/>
          <a:p>
            <a:pPr algn="just" fontAlgn="base"/>
            <a:r>
              <a:rPr lang="en-US" sz="1800" dirty="0" smtClean="0"/>
              <a:t>Book distribution gathers distribution of physical books (in site and online) and e-book distribution.</a:t>
            </a:r>
          </a:p>
          <a:p>
            <a:pPr algn="just" fontAlgn="base"/>
            <a:endParaRPr lang="en-US" sz="1800" dirty="0"/>
          </a:p>
          <a:p>
            <a:pPr algn="just" fontAlgn="base"/>
            <a:r>
              <a:rPr lang="en-US" sz="1800" dirty="0" smtClean="0"/>
              <a:t>E-Book </a:t>
            </a:r>
            <a:r>
              <a:rPr lang="en-US" sz="1800" dirty="0"/>
              <a:t>distribution is </a:t>
            </a:r>
            <a:r>
              <a:rPr lang="en-US" sz="1800" dirty="0" smtClean="0"/>
              <a:t>a very complex and evolving process that is always changing an counting with more and more players in the market. The business is growing and it is important to keep to date with new technologies, new options and customers demands. </a:t>
            </a:r>
          </a:p>
          <a:p>
            <a:pPr algn="just" fontAlgn="base"/>
            <a:endParaRPr lang="en-US" sz="1800" dirty="0"/>
          </a:p>
          <a:p>
            <a:pPr algn="just" fontAlgn="base"/>
            <a:r>
              <a:rPr lang="en-US" sz="1800" dirty="0" smtClean="0"/>
              <a:t>Having a quality e-book is key, of course but you need more. You need very effective e-book </a:t>
            </a:r>
            <a:r>
              <a:rPr lang="en-US" sz="1800" dirty="0"/>
              <a:t>distribution services that will </a:t>
            </a:r>
            <a:r>
              <a:rPr lang="en-US" sz="1800" dirty="0" smtClean="0"/>
              <a:t>enable you to </a:t>
            </a:r>
            <a:r>
              <a:rPr lang="en-US" sz="1800" dirty="0"/>
              <a:t>reach your audience and </a:t>
            </a:r>
            <a:r>
              <a:rPr lang="en-US" sz="1800" dirty="0" smtClean="0"/>
              <a:t>growing your sales getting new customers and </a:t>
            </a:r>
            <a:r>
              <a:rPr lang="en-US" sz="1800" dirty="0"/>
              <a:t>resources.</a:t>
            </a:r>
          </a:p>
        </p:txBody>
      </p:sp>
      <p:grpSp>
        <p:nvGrpSpPr>
          <p:cNvPr id="139" name="Google Shape;139;p4"/>
          <p:cNvGrpSpPr/>
          <p:nvPr/>
        </p:nvGrpSpPr>
        <p:grpSpPr>
          <a:xfrm>
            <a:off x="11720945" y="5631872"/>
            <a:ext cx="942109" cy="920337"/>
            <a:chOff x="11720945" y="5631872"/>
            <a:chExt cx="942109" cy="920337"/>
          </a:xfrm>
        </p:grpSpPr>
        <p:sp>
          <p:nvSpPr>
            <p:cNvPr id="140" name="Google Shape;140;p4"/>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 name="Google Shape;141;p4"/>
            <p:cNvSpPr txBox="1"/>
            <p:nvPr/>
          </p:nvSpPr>
          <p:spPr>
            <a:xfrm>
              <a:off x="11847613" y="5861207"/>
              <a:ext cx="34438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a:solidFill>
                    <a:schemeClr val="lt1"/>
                  </a:solidFill>
                  <a:latin typeface="Montserrat"/>
                  <a:ea typeface="Montserrat"/>
                  <a:cs typeface="Montserrat"/>
                  <a:sym typeface="Montserrat"/>
                </a:rPr>
                <a:t>3</a:t>
              </a:r>
              <a:endParaRPr/>
            </a:p>
          </p:txBody>
        </p:sp>
      </p:grpSp>
      <p:sp>
        <p:nvSpPr>
          <p:cNvPr id="142" name="Google Shape;142;p4"/>
          <p:cNvSpPr txBox="1"/>
          <p:nvPr/>
        </p:nvSpPr>
        <p:spPr>
          <a:xfrm>
            <a:off x="225631" y="225631"/>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grpSp>
        <p:nvGrpSpPr>
          <p:cNvPr id="136" name="Google Shape;136;p4"/>
          <p:cNvGrpSpPr/>
          <p:nvPr/>
        </p:nvGrpSpPr>
        <p:grpSpPr>
          <a:xfrm>
            <a:off x="6383215" y="3947745"/>
            <a:ext cx="2523392" cy="2154117"/>
            <a:chOff x="6295083" y="3705099"/>
            <a:chExt cx="2600696" cy="2386940"/>
          </a:xfrm>
        </p:grpSpPr>
        <p:sp>
          <p:nvSpPr>
            <p:cNvPr id="137" name="Google Shape;137;p4"/>
            <p:cNvSpPr/>
            <p:nvPr/>
          </p:nvSpPr>
          <p:spPr>
            <a:xfrm>
              <a:off x="6295083" y="3705099"/>
              <a:ext cx="2600696" cy="2386940"/>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 name="Google Shape;138;p4"/>
            <p:cNvSpPr txBox="1"/>
            <p:nvPr/>
          </p:nvSpPr>
          <p:spPr>
            <a:xfrm>
              <a:off x="6606772" y="4035631"/>
              <a:ext cx="2162338" cy="1807477"/>
            </a:xfrm>
            <a:prstGeom prst="rect">
              <a:avLst/>
            </a:prstGeom>
            <a:noFill/>
            <a:ln>
              <a:noFill/>
            </a:ln>
          </p:spPr>
          <p:txBody>
            <a:bodyPr spcFirstLastPara="1" wrap="square" lIns="91425" tIns="45700" rIns="91425" bIns="45700" anchor="t" anchorCtr="0">
              <a:spAutoFit/>
            </a:bodyPr>
            <a:lstStyle/>
            <a:p>
              <a:pPr lvl="0" algn="ctr"/>
              <a:r>
                <a:rPr lang="en-US" sz="2000" dirty="0" smtClean="0">
                  <a:solidFill>
                    <a:schemeClr val="bg1"/>
                  </a:solidFill>
                </a:rPr>
                <a:t>“E-book distribution is a complex and evolving process”</a:t>
              </a:r>
              <a:endParaRPr sz="2000" dirty="0">
                <a:solidFill>
                  <a:schemeClr val="bg1"/>
                </a:solidFill>
              </a:endParaRPr>
            </a:p>
          </p:txBody>
        </p:sp>
      </p:grpSp>
      <p:sp>
        <p:nvSpPr>
          <p:cNvPr id="18" name="Google Shape;142;p4"/>
          <p:cNvSpPr txBox="1"/>
          <p:nvPr/>
        </p:nvSpPr>
        <p:spPr>
          <a:xfrm>
            <a:off x="225631" y="431168"/>
            <a:ext cx="2398816"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dirty="0"/>
          </a:p>
        </p:txBody>
      </p:sp>
      <p:sp>
        <p:nvSpPr>
          <p:cNvPr id="19" name="Google Shape;142;p4"/>
          <p:cNvSpPr txBox="1"/>
          <p:nvPr/>
        </p:nvSpPr>
        <p:spPr>
          <a:xfrm>
            <a:off x="215753" y="456313"/>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PUBLIC RELATIONS</a:t>
            </a:r>
            <a:endParaRPr sz="11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8" name="Google Shape;148;p5"/>
          <p:cNvSpPr/>
          <p:nvPr/>
        </p:nvSpPr>
        <p:spPr>
          <a:xfrm>
            <a:off x="0" y="1160586"/>
            <a:ext cx="6356838" cy="4923692"/>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 name="Google Shape;150;p5"/>
          <p:cNvSpPr txBox="1"/>
          <p:nvPr/>
        </p:nvSpPr>
        <p:spPr>
          <a:xfrm>
            <a:off x="7138839" y="960551"/>
            <a:ext cx="380010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b="1" dirty="0" smtClean="0">
                <a:solidFill>
                  <a:schemeClr val="dk1"/>
                </a:solidFill>
                <a:latin typeface="Montserrat SemiBold"/>
                <a:ea typeface="Montserrat SemiBold"/>
                <a:cs typeface="Montserrat SemiBold"/>
                <a:sym typeface="Montserrat SemiBold"/>
              </a:rPr>
              <a:t>DISTRIBUTION PROCESS</a:t>
            </a:r>
            <a:endParaRPr dirty="0"/>
          </a:p>
        </p:txBody>
      </p:sp>
      <p:sp>
        <p:nvSpPr>
          <p:cNvPr id="151" name="Google Shape;151;p5"/>
          <p:cNvSpPr txBox="1"/>
          <p:nvPr/>
        </p:nvSpPr>
        <p:spPr>
          <a:xfrm>
            <a:off x="7138839" y="1914291"/>
            <a:ext cx="4168069" cy="3970277"/>
          </a:xfrm>
          <a:prstGeom prst="rect">
            <a:avLst/>
          </a:prstGeom>
          <a:noFill/>
          <a:ln>
            <a:noFill/>
          </a:ln>
        </p:spPr>
        <p:txBody>
          <a:bodyPr spcFirstLastPara="1" wrap="square" lIns="91425" tIns="45700" rIns="91425" bIns="45700" anchor="t" anchorCtr="0">
            <a:spAutoFit/>
          </a:bodyPr>
          <a:lstStyle/>
          <a:p>
            <a:pPr lvl="0" algn="just"/>
            <a:r>
              <a:rPr lang="en-US" sz="1800" dirty="0" smtClean="0"/>
              <a:t>As said before, in </a:t>
            </a:r>
            <a:r>
              <a:rPr lang="en-US" sz="1800" dirty="0"/>
              <a:t>addition to print books, many authors also choose to publish </a:t>
            </a:r>
            <a:r>
              <a:rPr lang="en-US" sz="1800" dirty="0" smtClean="0"/>
              <a:t>e-book </a:t>
            </a:r>
            <a:r>
              <a:rPr lang="en-US" sz="1800" dirty="0"/>
              <a:t>versions of their books or exclusively publish </a:t>
            </a:r>
            <a:r>
              <a:rPr lang="en-US" sz="1800" dirty="0" smtClean="0"/>
              <a:t>e-books</a:t>
            </a:r>
            <a:r>
              <a:rPr lang="en-US" sz="1800" dirty="0"/>
              <a:t>. </a:t>
            </a:r>
            <a:endParaRPr lang="en-US" sz="1800" dirty="0" smtClean="0"/>
          </a:p>
          <a:p>
            <a:pPr lvl="0" algn="just"/>
            <a:endParaRPr lang="en-US" sz="1800" dirty="0"/>
          </a:p>
          <a:p>
            <a:pPr lvl="0" algn="just"/>
            <a:r>
              <a:rPr lang="en-US" sz="1800" dirty="0" smtClean="0"/>
              <a:t>Although paper </a:t>
            </a:r>
            <a:r>
              <a:rPr lang="en-US" sz="1800" dirty="0"/>
              <a:t>books </a:t>
            </a:r>
            <a:r>
              <a:rPr lang="en-US" sz="1800" dirty="0" smtClean="0"/>
              <a:t>are still number one, e-book lovers continue </a:t>
            </a:r>
            <a:r>
              <a:rPr lang="en-US" sz="1800" dirty="0"/>
              <a:t>to </a:t>
            </a:r>
            <a:r>
              <a:rPr lang="en-US" sz="1800" dirty="0" smtClean="0"/>
              <a:t>increase. </a:t>
            </a:r>
          </a:p>
          <a:p>
            <a:pPr lvl="0" algn="just"/>
            <a:endParaRPr lang="en-US" sz="1800" dirty="0"/>
          </a:p>
          <a:p>
            <a:pPr lvl="0" algn="just"/>
            <a:r>
              <a:rPr lang="en-US" sz="1800" dirty="0" smtClean="0"/>
              <a:t>E-books </a:t>
            </a:r>
            <a:r>
              <a:rPr lang="en-US" sz="1800" dirty="0"/>
              <a:t>are </a:t>
            </a:r>
            <a:r>
              <a:rPr lang="en-US" sz="1800" dirty="0" smtClean="0"/>
              <a:t>cheaper to </a:t>
            </a:r>
            <a:r>
              <a:rPr lang="en-US" sz="1800" dirty="0"/>
              <a:t>produce, have a </a:t>
            </a:r>
            <a:r>
              <a:rPr lang="en-US" sz="1800" dirty="0" smtClean="0"/>
              <a:t>many </a:t>
            </a:r>
            <a:r>
              <a:rPr lang="en-US" sz="1800" dirty="0"/>
              <a:t>distribution options, maintain </a:t>
            </a:r>
            <a:r>
              <a:rPr lang="en-US" sz="1800" dirty="0" smtClean="0"/>
              <a:t>good royalties comparing to print options and have </a:t>
            </a:r>
            <a:r>
              <a:rPr lang="en-US" sz="1800" dirty="0"/>
              <a:t>more promotional </a:t>
            </a:r>
            <a:r>
              <a:rPr lang="en-US" sz="1800" dirty="0" smtClean="0"/>
              <a:t>opportunities.</a:t>
            </a:r>
            <a:endParaRPr sz="1800" dirty="0"/>
          </a:p>
        </p:txBody>
      </p:sp>
      <p:grpSp>
        <p:nvGrpSpPr>
          <p:cNvPr id="152" name="Google Shape;152;p5"/>
          <p:cNvGrpSpPr/>
          <p:nvPr/>
        </p:nvGrpSpPr>
        <p:grpSpPr>
          <a:xfrm>
            <a:off x="11720945" y="5631872"/>
            <a:ext cx="942109" cy="920337"/>
            <a:chOff x="11720945" y="5631872"/>
            <a:chExt cx="942109" cy="920337"/>
          </a:xfrm>
        </p:grpSpPr>
        <p:sp>
          <p:nvSpPr>
            <p:cNvPr id="153" name="Google Shape;153;p5"/>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5"/>
            <p:cNvSpPr txBox="1"/>
            <p:nvPr/>
          </p:nvSpPr>
          <p:spPr>
            <a:xfrm>
              <a:off x="11847613" y="5861207"/>
              <a:ext cx="34438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a:solidFill>
                    <a:schemeClr val="lt1"/>
                  </a:solidFill>
                  <a:latin typeface="Montserrat"/>
                  <a:ea typeface="Montserrat"/>
                  <a:cs typeface="Montserrat"/>
                  <a:sym typeface="Montserrat"/>
                </a:rPr>
                <a:t>4</a:t>
              </a:r>
              <a:endParaRPr/>
            </a:p>
          </p:txBody>
        </p:sp>
      </p:grpSp>
      <p:sp>
        <p:nvSpPr>
          <p:cNvPr id="12" name="Google Shape;142;p4"/>
          <p:cNvSpPr txBox="1"/>
          <p:nvPr/>
        </p:nvSpPr>
        <p:spPr>
          <a:xfrm>
            <a:off x="152493" y="210092"/>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sp>
        <p:nvSpPr>
          <p:cNvPr id="13" name="Google Shape;142;p4"/>
          <p:cNvSpPr txBox="1"/>
          <p:nvPr/>
        </p:nvSpPr>
        <p:spPr>
          <a:xfrm>
            <a:off x="152493" y="419687"/>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PUBLIC RELATIONS</a:t>
            </a:r>
            <a:endParaRPr sz="1100" b="1"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842" y="1757109"/>
            <a:ext cx="5593154" cy="373064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7"/>
          <p:cNvSpPr txBox="1">
            <a:spLocks noGrp="1"/>
          </p:cNvSpPr>
          <p:nvPr>
            <p:ph type="title"/>
          </p:nvPr>
        </p:nvSpPr>
        <p:spPr>
          <a:xfrm>
            <a:off x="838195" y="504619"/>
            <a:ext cx="78134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Font typeface="Montserrat SemiBold"/>
              <a:buNone/>
            </a:pPr>
            <a:r>
              <a:rPr lang="es-ES" sz="2000" b="1" dirty="0" smtClean="0">
                <a:latin typeface="Montserrat SemiBold"/>
                <a:ea typeface="Montserrat SemiBold"/>
                <a:cs typeface="Montserrat SemiBold"/>
                <a:sym typeface="Montserrat SemiBold"/>
              </a:rPr>
              <a:t>DISTRIBUTION PROCESS OPTIONS</a:t>
            </a:r>
            <a:endParaRPr dirty="0"/>
          </a:p>
        </p:txBody>
      </p:sp>
      <p:sp>
        <p:nvSpPr>
          <p:cNvPr id="172" name="Google Shape;172;p7"/>
          <p:cNvSpPr txBox="1"/>
          <p:nvPr/>
        </p:nvSpPr>
        <p:spPr>
          <a:xfrm>
            <a:off x="838195" y="1862949"/>
            <a:ext cx="816429" cy="646331"/>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dirty="0">
                <a:solidFill>
                  <a:schemeClr val="lt1"/>
                </a:solidFill>
                <a:latin typeface="Montserrat"/>
                <a:ea typeface="Montserrat"/>
                <a:cs typeface="Montserrat"/>
                <a:sym typeface="Montserrat"/>
              </a:rPr>
              <a:t>01</a:t>
            </a:r>
            <a:endParaRPr dirty="0"/>
          </a:p>
        </p:txBody>
      </p:sp>
      <p:sp>
        <p:nvSpPr>
          <p:cNvPr id="173" name="Google Shape;173;p7"/>
          <p:cNvSpPr txBox="1"/>
          <p:nvPr/>
        </p:nvSpPr>
        <p:spPr>
          <a:xfrm>
            <a:off x="838195" y="3517309"/>
            <a:ext cx="816429" cy="646331"/>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dirty="0">
                <a:solidFill>
                  <a:schemeClr val="lt1"/>
                </a:solidFill>
                <a:latin typeface="Montserrat"/>
                <a:ea typeface="Montserrat"/>
                <a:cs typeface="Montserrat"/>
                <a:sym typeface="Montserrat"/>
              </a:rPr>
              <a:t>02</a:t>
            </a:r>
            <a:endParaRPr dirty="0"/>
          </a:p>
        </p:txBody>
      </p:sp>
      <p:sp>
        <p:nvSpPr>
          <p:cNvPr id="174" name="Google Shape;174;p7"/>
          <p:cNvSpPr txBox="1"/>
          <p:nvPr/>
        </p:nvSpPr>
        <p:spPr>
          <a:xfrm>
            <a:off x="838195" y="5308706"/>
            <a:ext cx="816429" cy="646331"/>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dirty="0">
                <a:solidFill>
                  <a:schemeClr val="lt1"/>
                </a:solidFill>
                <a:latin typeface="Montserrat"/>
                <a:ea typeface="Montserrat"/>
                <a:cs typeface="Montserrat"/>
                <a:sym typeface="Montserrat"/>
              </a:rPr>
              <a:t>03</a:t>
            </a:r>
            <a:endParaRPr dirty="0"/>
          </a:p>
        </p:txBody>
      </p:sp>
      <p:sp>
        <p:nvSpPr>
          <p:cNvPr id="175" name="Google Shape;175;p7"/>
          <p:cNvSpPr txBox="1"/>
          <p:nvPr/>
        </p:nvSpPr>
        <p:spPr>
          <a:xfrm>
            <a:off x="2188141" y="1955343"/>
            <a:ext cx="3875400" cy="369291"/>
          </a:xfrm>
          <a:prstGeom prst="rect">
            <a:avLst/>
          </a:prstGeom>
          <a:noFill/>
          <a:ln>
            <a:noFill/>
          </a:ln>
        </p:spPr>
        <p:txBody>
          <a:bodyPr spcFirstLastPara="1" wrap="square" lIns="91425" tIns="45700" rIns="91425" bIns="45700" anchor="t" anchorCtr="0">
            <a:spAutoFit/>
          </a:bodyPr>
          <a:lstStyle/>
          <a:p>
            <a:pPr lvl="0"/>
            <a:r>
              <a:rPr lang="es-ES" sz="1800" b="1" dirty="0" err="1" smtClean="0">
                <a:solidFill>
                  <a:schemeClr val="dk1"/>
                </a:solidFill>
                <a:latin typeface="Poppins"/>
                <a:ea typeface="Poppins"/>
                <a:cs typeface="Poppins"/>
                <a:sym typeface="Poppins"/>
              </a:rPr>
              <a:t>Own</a:t>
            </a:r>
            <a:r>
              <a:rPr lang="es-ES" sz="1800" b="1" dirty="0" smtClean="0">
                <a:solidFill>
                  <a:schemeClr val="dk1"/>
                </a:solidFill>
                <a:latin typeface="Poppins"/>
                <a:ea typeface="Poppins"/>
                <a:cs typeface="Poppins"/>
                <a:sym typeface="Poppins"/>
              </a:rPr>
              <a:t> </a:t>
            </a:r>
            <a:r>
              <a:rPr lang="es-ES" sz="1800" b="1" dirty="0" err="1" smtClean="0">
                <a:solidFill>
                  <a:schemeClr val="dk1"/>
                </a:solidFill>
                <a:latin typeface="Poppins"/>
                <a:ea typeface="Poppins"/>
                <a:cs typeface="Poppins"/>
                <a:sym typeface="Poppins"/>
              </a:rPr>
              <a:t>website</a:t>
            </a:r>
            <a:endParaRPr lang="es-ES" sz="1800" b="1" dirty="0" smtClean="0">
              <a:solidFill>
                <a:schemeClr val="dk1"/>
              </a:solidFill>
              <a:latin typeface="Poppins"/>
              <a:ea typeface="Poppins"/>
              <a:cs typeface="Poppins"/>
              <a:sym typeface="Poppins"/>
            </a:endParaRPr>
          </a:p>
        </p:txBody>
      </p:sp>
      <p:sp>
        <p:nvSpPr>
          <p:cNvPr id="177" name="Google Shape;177;p7"/>
          <p:cNvSpPr txBox="1"/>
          <p:nvPr/>
        </p:nvSpPr>
        <p:spPr>
          <a:xfrm>
            <a:off x="2188141" y="3655828"/>
            <a:ext cx="387531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b="1" dirty="0" err="1" smtClean="0">
                <a:solidFill>
                  <a:schemeClr val="dk1"/>
                </a:solidFill>
                <a:latin typeface="Poppins"/>
                <a:ea typeface="Poppins"/>
                <a:cs typeface="Poppins"/>
                <a:sym typeface="Poppins"/>
              </a:rPr>
              <a:t>Distribution</a:t>
            </a:r>
            <a:r>
              <a:rPr lang="es-ES" sz="1800" b="1" dirty="0" smtClean="0">
                <a:solidFill>
                  <a:schemeClr val="dk1"/>
                </a:solidFill>
                <a:latin typeface="Poppins"/>
                <a:ea typeface="Poppins"/>
                <a:cs typeface="Poppins"/>
                <a:sym typeface="Poppins"/>
              </a:rPr>
              <a:t> </a:t>
            </a:r>
            <a:r>
              <a:rPr lang="es-ES" sz="1800" b="1" dirty="0" err="1" smtClean="0">
                <a:solidFill>
                  <a:schemeClr val="dk1"/>
                </a:solidFill>
                <a:latin typeface="Poppins"/>
                <a:ea typeface="Poppins"/>
                <a:cs typeface="Poppins"/>
                <a:sym typeface="Poppins"/>
              </a:rPr>
              <a:t>partners</a:t>
            </a:r>
            <a:endParaRPr sz="1800" dirty="0">
              <a:solidFill>
                <a:schemeClr val="dk1"/>
              </a:solidFill>
              <a:latin typeface="Poppins"/>
              <a:ea typeface="Poppins"/>
              <a:cs typeface="Poppins"/>
              <a:sym typeface="Poppins"/>
            </a:endParaRPr>
          </a:p>
        </p:txBody>
      </p:sp>
      <p:sp>
        <p:nvSpPr>
          <p:cNvPr id="178" name="Google Shape;178;p7"/>
          <p:cNvSpPr txBox="1"/>
          <p:nvPr/>
        </p:nvSpPr>
        <p:spPr>
          <a:xfrm>
            <a:off x="225631" y="225631"/>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a:solidFill>
                  <a:schemeClr val="dk1"/>
                </a:solidFill>
                <a:latin typeface="Montserrat Medium"/>
                <a:ea typeface="Montserrat Medium"/>
                <a:cs typeface="Montserrat Medium"/>
                <a:sym typeface="Montserrat Medium"/>
              </a:rPr>
              <a:t>ECVET for Digital Publishing</a:t>
            </a:r>
            <a:endParaRPr/>
          </a:p>
        </p:txBody>
      </p:sp>
      <p:grpSp>
        <p:nvGrpSpPr>
          <p:cNvPr id="180" name="Google Shape;180;p7"/>
          <p:cNvGrpSpPr/>
          <p:nvPr/>
        </p:nvGrpSpPr>
        <p:grpSpPr>
          <a:xfrm>
            <a:off x="11720945" y="5631872"/>
            <a:ext cx="942109" cy="920337"/>
            <a:chOff x="11720945" y="5631872"/>
            <a:chExt cx="942109" cy="920337"/>
          </a:xfrm>
        </p:grpSpPr>
        <p:sp>
          <p:nvSpPr>
            <p:cNvPr id="181" name="Google Shape;181;p7"/>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7"/>
            <p:cNvSpPr txBox="1"/>
            <p:nvPr/>
          </p:nvSpPr>
          <p:spPr>
            <a:xfrm>
              <a:off x="11847613" y="5861207"/>
              <a:ext cx="34438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a:solidFill>
                    <a:schemeClr val="lt1"/>
                  </a:solidFill>
                  <a:latin typeface="Montserrat"/>
                  <a:sym typeface="Montserrat"/>
                </a:rPr>
                <a:t>5</a:t>
              </a:r>
              <a:endParaRPr dirty="0"/>
            </a:p>
          </p:txBody>
        </p:sp>
      </p:grpSp>
      <p:sp>
        <p:nvSpPr>
          <p:cNvPr id="16" name="Google Shape;177;p7"/>
          <p:cNvSpPr txBox="1"/>
          <p:nvPr/>
        </p:nvSpPr>
        <p:spPr>
          <a:xfrm>
            <a:off x="2099584" y="5447225"/>
            <a:ext cx="3875315" cy="369291"/>
          </a:xfrm>
          <a:prstGeom prst="rect">
            <a:avLst/>
          </a:prstGeom>
          <a:noFill/>
          <a:ln>
            <a:noFill/>
          </a:ln>
        </p:spPr>
        <p:txBody>
          <a:bodyPr spcFirstLastPara="1" wrap="square" lIns="91425" tIns="45700" rIns="91425" bIns="45700" anchor="t" anchorCtr="0">
            <a:spAutoFit/>
          </a:bodyPr>
          <a:lstStyle/>
          <a:p>
            <a:pPr lvl="0"/>
            <a:r>
              <a:rPr lang="es-ES" sz="1800" b="1" dirty="0" err="1" smtClean="0">
                <a:solidFill>
                  <a:schemeClr val="dk1"/>
                </a:solidFill>
                <a:latin typeface="Poppins"/>
                <a:ea typeface="Poppins"/>
                <a:cs typeface="Poppins"/>
                <a:sym typeface="Poppins"/>
              </a:rPr>
              <a:t>Options</a:t>
            </a:r>
            <a:r>
              <a:rPr lang="es-ES" sz="1800" b="1" dirty="0" smtClean="0">
                <a:solidFill>
                  <a:schemeClr val="dk1"/>
                </a:solidFill>
                <a:latin typeface="Poppins"/>
                <a:ea typeface="Poppins"/>
                <a:cs typeface="Poppins"/>
                <a:sym typeface="Poppins"/>
              </a:rPr>
              <a:t> of online </a:t>
            </a:r>
            <a:r>
              <a:rPr lang="es-ES" sz="1800" b="1" dirty="0" err="1" smtClean="0">
                <a:solidFill>
                  <a:schemeClr val="dk1"/>
                </a:solidFill>
                <a:latin typeface="Poppins"/>
                <a:ea typeface="Poppins"/>
                <a:cs typeface="Poppins"/>
                <a:sym typeface="Poppins"/>
              </a:rPr>
              <a:t>distribution</a:t>
            </a:r>
            <a:endParaRPr sz="1800" b="1" dirty="0" smtClean="0">
              <a:solidFill>
                <a:schemeClr val="dk1"/>
              </a:solidFill>
              <a:latin typeface="Poppins"/>
              <a:ea typeface="Poppins"/>
              <a:cs typeface="Poppins"/>
              <a:sym typeface="Poppins"/>
            </a:endParaRPr>
          </a:p>
        </p:txBody>
      </p:sp>
      <p:sp>
        <p:nvSpPr>
          <p:cNvPr id="20" name="Google Shape;142;p4"/>
          <p:cNvSpPr txBox="1"/>
          <p:nvPr/>
        </p:nvSpPr>
        <p:spPr>
          <a:xfrm>
            <a:off x="215753" y="456313"/>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PUBLIC RELATIONS</a:t>
            </a:r>
            <a:endParaRPr sz="1100" b="1"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287" y="717883"/>
            <a:ext cx="3604628" cy="542136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1" name="Google Shape;159;p6"/>
          <p:cNvSpPr/>
          <p:nvPr/>
        </p:nvSpPr>
        <p:spPr>
          <a:xfrm>
            <a:off x="6884377" y="1"/>
            <a:ext cx="3741068" cy="2022230"/>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6"/>
          <p:cNvSpPr/>
          <p:nvPr/>
        </p:nvSpPr>
        <p:spPr>
          <a:xfrm>
            <a:off x="0" y="949569"/>
            <a:ext cx="6312877" cy="4682303"/>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6"/>
          <p:cNvSpPr txBox="1"/>
          <p:nvPr/>
        </p:nvSpPr>
        <p:spPr>
          <a:xfrm>
            <a:off x="7496869" y="928122"/>
            <a:ext cx="354181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b="1" dirty="0" smtClean="0">
                <a:solidFill>
                  <a:schemeClr val="dk1"/>
                </a:solidFill>
                <a:latin typeface="Montserrat SemiBold"/>
                <a:sym typeface="Montserrat SemiBold"/>
              </a:rPr>
              <a:t>OWN WEBSITE</a:t>
            </a:r>
            <a:endParaRPr dirty="0"/>
          </a:p>
        </p:txBody>
      </p:sp>
      <p:sp>
        <p:nvSpPr>
          <p:cNvPr id="162" name="Google Shape;162;p6"/>
          <p:cNvSpPr txBox="1"/>
          <p:nvPr/>
        </p:nvSpPr>
        <p:spPr>
          <a:xfrm>
            <a:off x="6820754" y="2256312"/>
            <a:ext cx="4770951" cy="3970277"/>
          </a:xfrm>
          <a:prstGeom prst="rect">
            <a:avLst/>
          </a:prstGeom>
          <a:noFill/>
          <a:ln>
            <a:noFill/>
          </a:ln>
        </p:spPr>
        <p:txBody>
          <a:bodyPr spcFirstLastPara="1" wrap="square" lIns="91425" tIns="45700" rIns="91425" bIns="45700" anchor="t" anchorCtr="0">
            <a:spAutoFit/>
          </a:bodyPr>
          <a:lstStyle/>
          <a:p>
            <a:pPr lvl="0" algn="just"/>
            <a:r>
              <a:rPr lang="en-US" sz="1800" dirty="0" smtClean="0"/>
              <a:t>One of the options to distribute online your e-book is creating your own website.</a:t>
            </a:r>
          </a:p>
          <a:p>
            <a:pPr lvl="0" algn="just"/>
            <a:endParaRPr lang="en-US" sz="1800" dirty="0"/>
          </a:p>
          <a:p>
            <a:pPr lvl="0" algn="just"/>
            <a:r>
              <a:rPr lang="en-US" sz="1800" dirty="0" smtClean="0"/>
              <a:t>You can create a landing page that will guide your potential customer to your web when they can acquire the product.</a:t>
            </a:r>
          </a:p>
          <a:p>
            <a:pPr lvl="0" algn="just"/>
            <a:endParaRPr lang="en-US" sz="1800" dirty="0"/>
          </a:p>
          <a:p>
            <a:pPr lvl="0" algn="just"/>
            <a:r>
              <a:rPr lang="en-US" sz="1800" dirty="0" smtClean="0"/>
              <a:t>These customers can come from blogs, social media links, video recommendations, articles, paid ads…</a:t>
            </a:r>
          </a:p>
          <a:p>
            <a:pPr lvl="0" algn="just"/>
            <a:endParaRPr lang="en-US" sz="1800" dirty="0"/>
          </a:p>
          <a:p>
            <a:pPr lvl="0" algn="just"/>
            <a:r>
              <a:rPr lang="en-US" sz="1800" dirty="0" smtClean="0"/>
              <a:t>This way you will avoid to pay commissions to any external distributor. No matter if your are an author or publisher.  </a:t>
            </a:r>
            <a:endParaRPr sz="1800" dirty="0"/>
          </a:p>
        </p:txBody>
      </p:sp>
      <p:grpSp>
        <p:nvGrpSpPr>
          <p:cNvPr id="163" name="Google Shape;163;p6"/>
          <p:cNvGrpSpPr/>
          <p:nvPr/>
        </p:nvGrpSpPr>
        <p:grpSpPr>
          <a:xfrm>
            <a:off x="11720945" y="5631872"/>
            <a:ext cx="942109" cy="920337"/>
            <a:chOff x="11720945" y="5631872"/>
            <a:chExt cx="942109" cy="920337"/>
          </a:xfrm>
        </p:grpSpPr>
        <p:sp>
          <p:nvSpPr>
            <p:cNvPr id="164" name="Google Shape;164;p6"/>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6"/>
            <p:cNvSpPr txBox="1"/>
            <p:nvPr/>
          </p:nvSpPr>
          <p:spPr>
            <a:xfrm>
              <a:off x="11847613" y="5861207"/>
              <a:ext cx="34438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a:solidFill>
                    <a:schemeClr val="lt1"/>
                  </a:solidFill>
                  <a:latin typeface="Montserrat"/>
                  <a:sym typeface="Montserrat"/>
                </a:rPr>
                <a:t>6</a:t>
              </a:r>
              <a:endParaRPr dirty="0"/>
            </a:p>
          </p:txBody>
        </p:sp>
      </p:grpSp>
      <p:sp>
        <p:nvSpPr>
          <p:cNvPr id="166" name="Google Shape;166;p6"/>
          <p:cNvSpPr txBox="1"/>
          <p:nvPr/>
        </p:nvSpPr>
        <p:spPr>
          <a:xfrm>
            <a:off x="215753" y="182828"/>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sp>
        <p:nvSpPr>
          <p:cNvPr id="12" name="Google Shape;142;p4"/>
          <p:cNvSpPr txBox="1"/>
          <p:nvPr/>
        </p:nvSpPr>
        <p:spPr>
          <a:xfrm>
            <a:off x="215753" y="399839"/>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PUBLIC RELATIONS</a:t>
            </a:r>
            <a:endParaRPr sz="1100" b="1" dirty="0"/>
          </a:p>
        </p:txBody>
      </p:sp>
      <p:sp>
        <p:nvSpPr>
          <p:cNvPr id="13" name="Google Shape;172;p7"/>
          <p:cNvSpPr txBox="1"/>
          <p:nvPr/>
        </p:nvSpPr>
        <p:spPr>
          <a:xfrm>
            <a:off x="5904662" y="105883"/>
            <a:ext cx="816429" cy="646331"/>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dirty="0">
                <a:solidFill>
                  <a:schemeClr val="lt1"/>
                </a:solidFill>
                <a:latin typeface="Montserrat"/>
                <a:ea typeface="Montserrat"/>
                <a:cs typeface="Montserrat"/>
                <a:sym typeface="Montserrat"/>
              </a:rPr>
              <a:t>01</a:t>
            </a:r>
            <a:endParaRPr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011" y="1489182"/>
            <a:ext cx="5424854" cy="360307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14" name="Google Shape;159;p6"/>
          <p:cNvSpPr/>
          <p:nvPr/>
        </p:nvSpPr>
        <p:spPr>
          <a:xfrm>
            <a:off x="5879122" y="-317"/>
            <a:ext cx="6312877" cy="4682303"/>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2" name="Google Shape;202;p10"/>
          <p:cNvGrpSpPr/>
          <p:nvPr/>
        </p:nvGrpSpPr>
        <p:grpSpPr>
          <a:xfrm>
            <a:off x="480564" y="845282"/>
            <a:ext cx="4604869" cy="1323399"/>
            <a:chOff x="1104407" y="1559630"/>
            <a:chExt cx="4604869" cy="1323399"/>
          </a:xfrm>
        </p:grpSpPr>
        <p:sp>
          <p:nvSpPr>
            <p:cNvPr id="203" name="Google Shape;203;p10"/>
            <p:cNvSpPr/>
            <p:nvPr/>
          </p:nvSpPr>
          <p:spPr>
            <a:xfrm>
              <a:off x="1104407" y="1645330"/>
              <a:ext cx="344384" cy="344384"/>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4" name="Google Shape;204;p10"/>
            <p:cNvSpPr txBox="1"/>
            <p:nvPr/>
          </p:nvSpPr>
          <p:spPr>
            <a:xfrm>
              <a:off x="1675907" y="1559630"/>
              <a:ext cx="4033369"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000" b="1" dirty="0" smtClean="0">
                  <a:solidFill>
                    <a:schemeClr val="dk1"/>
                  </a:solidFill>
                  <a:latin typeface="Montserrat SemiBold"/>
                  <a:sym typeface="Montserrat SemiBold"/>
                </a:rPr>
                <a:t>Editorial </a:t>
              </a:r>
              <a:r>
                <a:rPr lang="es-ES" sz="4000" b="1" dirty="0" err="1" smtClean="0">
                  <a:solidFill>
                    <a:schemeClr val="dk1"/>
                  </a:solidFill>
                  <a:latin typeface="Montserrat SemiBold"/>
                  <a:sym typeface="Montserrat SemiBold"/>
                </a:rPr>
                <a:t>website</a:t>
              </a:r>
              <a:endParaRPr sz="4000" dirty="0"/>
            </a:p>
          </p:txBody>
        </p:sp>
      </p:grpSp>
      <p:grpSp>
        <p:nvGrpSpPr>
          <p:cNvPr id="206" name="Google Shape;206;p10"/>
          <p:cNvGrpSpPr/>
          <p:nvPr/>
        </p:nvGrpSpPr>
        <p:grpSpPr>
          <a:xfrm>
            <a:off x="11720945" y="5631872"/>
            <a:ext cx="942109" cy="920337"/>
            <a:chOff x="11720945" y="5631872"/>
            <a:chExt cx="942109" cy="920337"/>
          </a:xfrm>
        </p:grpSpPr>
        <p:sp>
          <p:nvSpPr>
            <p:cNvPr id="207" name="Google Shape;207;p10"/>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10"/>
            <p:cNvSpPr txBox="1"/>
            <p:nvPr/>
          </p:nvSpPr>
          <p:spPr>
            <a:xfrm>
              <a:off x="11847613" y="5861207"/>
              <a:ext cx="34438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a:solidFill>
                    <a:schemeClr val="lt1"/>
                  </a:solidFill>
                  <a:latin typeface="Montserrat"/>
                  <a:sym typeface="Montserrat"/>
                </a:rPr>
                <a:t>7</a:t>
              </a:r>
              <a:endParaRPr dirty="0"/>
            </a:p>
          </p:txBody>
        </p:sp>
      </p:grpSp>
      <p:sp>
        <p:nvSpPr>
          <p:cNvPr id="15" name="Google Shape;205;p10"/>
          <p:cNvSpPr txBox="1"/>
          <p:nvPr/>
        </p:nvSpPr>
        <p:spPr>
          <a:xfrm>
            <a:off x="1024619" y="2329933"/>
            <a:ext cx="4290168" cy="3477835"/>
          </a:xfrm>
          <a:prstGeom prst="rect">
            <a:avLst/>
          </a:prstGeom>
          <a:noFill/>
          <a:ln>
            <a:noFill/>
          </a:ln>
        </p:spPr>
        <p:txBody>
          <a:bodyPr spcFirstLastPara="1" wrap="square" lIns="91425" tIns="45700" rIns="91425" bIns="45700" anchor="t" anchorCtr="0">
            <a:spAutoFit/>
          </a:bodyPr>
          <a:lstStyle/>
          <a:p>
            <a:pPr lvl="0" algn="just"/>
            <a:r>
              <a:rPr lang="en-US" sz="2000" dirty="0" smtClean="0"/>
              <a:t>This is the website of Faber and Faber.</a:t>
            </a:r>
          </a:p>
          <a:p>
            <a:pPr lvl="0" algn="just"/>
            <a:endParaRPr lang="en-US" sz="2000" dirty="0"/>
          </a:p>
          <a:p>
            <a:pPr lvl="0" algn="just"/>
            <a:r>
              <a:rPr lang="en-US" sz="2000" dirty="0" smtClean="0"/>
              <a:t>An editorial with its own website with all the information about authors, events and also an e-commerce part where you can shop online the books. </a:t>
            </a:r>
          </a:p>
          <a:p>
            <a:pPr lvl="0" algn="just"/>
            <a:endParaRPr lang="en-US" sz="2000" dirty="0"/>
          </a:p>
          <a:p>
            <a:pPr lvl="0" algn="just"/>
            <a:r>
              <a:rPr lang="en-US" sz="2000" dirty="0" smtClean="0"/>
              <a:t>You can choose paperback or e-book option.</a:t>
            </a:r>
            <a:endParaRPr sz="2000" dirty="0"/>
          </a:p>
        </p:txBody>
      </p:sp>
      <p:sp>
        <p:nvSpPr>
          <p:cNvPr id="17" name="Google Shape;142;p4"/>
          <p:cNvSpPr txBox="1"/>
          <p:nvPr/>
        </p:nvSpPr>
        <p:spPr>
          <a:xfrm>
            <a:off x="215753" y="154996"/>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sp>
        <p:nvSpPr>
          <p:cNvPr id="18" name="Google Shape;142;p4"/>
          <p:cNvSpPr txBox="1"/>
          <p:nvPr/>
        </p:nvSpPr>
        <p:spPr>
          <a:xfrm>
            <a:off x="215753" y="345221"/>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PUBLIC RELATIONS</a:t>
            </a:r>
            <a:endParaRPr sz="1100" b="1" dirty="0"/>
          </a:p>
        </p:txBody>
      </p:sp>
      <p:pic>
        <p:nvPicPr>
          <p:cNvPr id="4" name="Imagen 3"/>
          <p:cNvPicPr>
            <a:picLocks noChangeAspect="1"/>
          </p:cNvPicPr>
          <p:nvPr/>
        </p:nvPicPr>
        <p:blipFill>
          <a:blip r:embed="rId3"/>
          <a:stretch>
            <a:fillRect/>
          </a:stretch>
        </p:blipFill>
        <p:spPr>
          <a:xfrm>
            <a:off x="6443456" y="476006"/>
            <a:ext cx="5184208" cy="3707854"/>
          </a:xfrm>
          <a:prstGeom prst="rect">
            <a:avLst/>
          </a:prstGeom>
        </p:spPr>
      </p:pic>
    </p:spTree>
    <p:extLst>
      <p:ext uri="{BB962C8B-B14F-4D97-AF65-F5344CB8AC3E}">
        <p14:creationId xmlns:p14="http://schemas.microsoft.com/office/powerpoint/2010/main" val="2694102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
            <a:ext cx="12388362" cy="825890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1" name="Google Shape;159;p6"/>
          <p:cNvSpPr/>
          <p:nvPr/>
        </p:nvSpPr>
        <p:spPr>
          <a:xfrm>
            <a:off x="7083630" y="0"/>
            <a:ext cx="3741068" cy="2256312"/>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6"/>
          <p:cNvSpPr/>
          <p:nvPr/>
        </p:nvSpPr>
        <p:spPr>
          <a:xfrm>
            <a:off x="0" y="949569"/>
            <a:ext cx="6312877" cy="4682303"/>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6"/>
          <p:cNvSpPr txBox="1"/>
          <p:nvPr/>
        </p:nvSpPr>
        <p:spPr>
          <a:xfrm>
            <a:off x="7183256" y="918811"/>
            <a:ext cx="3541815"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dirty="0" smtClean="0">
                <a:solidFill>
                  <a:schemeClr val="dk1"/>
                </a:solidFill>
                <a:latin typeface="Montserrat SemiBold"/>
                <a:ea typeface="Montserrat SemiBold"/>
                <a:cs typeface="Montserrat SemiBold"/>
                <a:sym typeface="Montserrat SemiBold"/>
              </a:rPr>
              <a:t>DISTRIBUTION </a:t>
            </a:r>
          </a:p>
          <a:p>
            <a:pPr marL="0" marR="0" lvl="0" indent="0" algn="ctr" rtl="0">
              <a:spcBef>
                <a:spcPts val="0"/>
              </a:spcBef>
              <a:spcAft>
                <a:spcPts val="0"/>
              </a:spcAft>
              <a:buNone/>
            </a:pPr>
            <a:r>
              <a:rPr lang="es-ES" sz="2000" b="1" dirty="0" smtClean="0">
                <a:solidFill>
                  <a:schemeClr val="dk1"/>
                </a:solidFill>
                <a:latin typeface="Montserrat SemiBold"/>
                <a:ea typeface="Montserrat SemiBold"/>
                <a:cs typeface="Montserrat SemiBold"/>
                <a:sym typeface="Montserrat SemiBold"/>
              </a:rPr>
              <a:t>PARTNERS</a:t>
            </a:r>
            <a:endParaRPr dirty="0"/>
          </a:p>
        </p:txBody>
      </p:sp>
      <p:sp>
        <p:nvSpPr>
          <p:cNvPr id="162" name="Google Shape;162;p6"/>
          <p:cNvSpPr txBox="1"/>
          <p:nvPr/>
        </p:nvSpPr>
        <p:spPr>
          <a:xfrm>
            <a:off x="7069775" y="2485647"/>
            <a:ext cx="3841479" cy="3139281"/>
          </a:xfrm>
          <a:prstGeom prst="rect">
            <a:avLst/>
          </a:prstGeom>
          <a:noFill/>
          <a:ln>
            <a:noFill/>
          </a:ln>
        </p:spPr>
        <p:txBody>
          <a:bodyPr spcFirstLastPara="1" wrap="square" lIns="91425" tIns="45700" rIns="91425" bIns="45700" anchor="t" anchorCtr="0">
            <a:spAutoFit/>
          </a:bodyPr>
          <a:lstStyle/>
          <a:p>
            <a:pPr lvl="0" algn="just"/>
            <a:r>
              <a:rPr lang="en-US" sz="1800" dirty="0" smtClean="0"/>
              <a:t>Another option is working with distribution partners. </a:t>
            </a:r>
          </a:p>
          <a:p>
            <a:pPr lvl="0" algn="just"/>
            <a:endParaRPr lang="en-US" sz="1800" dirty="0" smtClean="0"/>
          </a:p>
          <a:p>
            <a:pPr lvl="0" algn="just"/>
            <a:r>
              <a:rPr lang="en-US" sz="1800" dirty="0" smtClean="0"/>
              <a:t>We have to have in mind that ,distribution partners </a:t>
            </a:r>
            <a:r>
              <a:rPr lang="en-US" sz="1800" dirty="0"/>
              <a:t>reach more markets and readers </a:t>
            </a:r>
            <a:r>
              <a:rPr lang="en-US" sz="1800" dirty="0" smtClean="0"/>
              <a:t>in any country  </a:t>
            </a:r>
            <a:r>
              <a:rPr lang="en-US" sz="1800" dirty="0"/>
              <a:t>and around the world. </a:t>
            </a:r>
            <a:endParaRPr lang="en-US" sz="1800" dirty="0" smtClean="0"/>
          </a:p>
          <a:p>
            <a:pPr lvl="0" algn="just"/>
            <a:endParaRPr lang="en-US" sz="1800" dirty="0"/>
          </a:p>
          <a:p>
            <a:pPr lvl="0" algn="just"/>
            <a:r>
              <a:rPr lang="en-US" sz="1800" dirty="0" smtClean="0"/>
              <a:t>The </a:t>
            </a:r>
            <a:r>
              <a:rPr lang="en-US" sz="1800" dirty="0"/>
              <a:t>following </a:t>
            </a:r>
            <a:r>
              <a:rPr lang="en-US" sz="1800" dirty="0" smtClean="0"/>
              <a:t>list shows just some examples of some of these distribution partners.</a:t>
            </a:r>
            <a:endParaRPr sz="1800" dirty="0"/>
          </a:p>
        </p:txBody>
      </p:sp>
      <p:grpSp>
        <p:nvGrpSpPr>
          <p:cNvPr id="163" name="Google Shape;163;p6"/>
          <p:cNvGrpSpPr/>
          <p:nvPr/>
        </p:nvGrpSpPr>
        <p:grpSpPr>
          <a:xfrm>
            <a:off x="11720945" y="5631872"/>
            <a:ext cx="942109" cy="920337"/>
            <a:chOff x="11720945" y="5631872"/>
            <a:chExt cx="942109" cy="920337"/>
          </a:xfrm>
        </p:grpSpPr>
        <p:sp>
          <p:nvSpPr>
            <p:cNvPr id="164" name="Google Shape;164;p6"/>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6"/>
            <p:cNvSpPr txBox="1"/>
            <p:nvPr/>
          </p:nvSpPr>
          <p:spPr>
            <a:xfrm>
              <a:off x="11847613" y="5861207"/>
              <a:ext cx="523164"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smtClean="0">
                  <a:solidFill>
                    <a:schemeClr val="lt1"/>
                  </a:solidFill>
                  <a:latin typeface="Montserrat"/>
                  <a:sym typeface="Montserrat"/>
                </a:rPr>
                <a:t>10</a:t>
              </a:r>
              <a:endParaRPr dirty="0"/>
            </a:p>
          </p:txBody>
        </p:sp>
      </p:grpSp>
      <p:sp>
        <p:nvSpPr>
          <p:cNvPr id="166" name="Google Shape;166;p6"/>
          <p:cNvSpPr txBox="1"/>
          <p:nvPr/>
        </p:nvSpPr>
        <p:spPr>
          <a:xfrm>
            <a:off x="215753" y="182828"/>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sp>
        <p:nvSpPr>
          <p:cNvPr id="12" name="Google Shape;142;p4"/>
          <p:cNvSpPr txBox="1"/>
          <p:nvPr/>
        </p:nvSpPr>
        <p:spPr>
          <a:xfrm>
            <a:off x="215753" y="399839"/>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PUBLIC RELATIONS</a:t>
            </a:r>
            <a:endParaRPr sz="1100" b="1" dirty="0"/>
          </a:p>
        </p:txBody>
      </p:sp>
      <p:sp>
        <p:nvSpPr>
          <p:cNvPr id="13" name="Google Shape;172;p7"/>
          <p:cNvSpPr txBox="1"/>
          <p:nvPr/>
        </p:nvSpPr>
        <p:spPr>
          <a:xfrm>
            <a:off x="5904662" y="105883"/>
            <a:ext cx="816429" cy="646331"/>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dirty="0" smtClean="0">
                <a:solidFill>
                  <a:schemeClr val="lt1"/>
                </a:solidFill>
                <a:latin typeface="Montserrat"/>
                <a:ea typeface="Montserrat"/>
                <a:cs typeface="Montserrat"/>
                <a:sym typeface="Montserrat"/>
              </a:rPr>
              <a:t>02</a:t>
            </a:r>
            <a:endParaRPr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277" y="1465199"/>
            <a:ext cx="5316931" cy="3544266"/>
          </a:xfrm>
          <a:prstGeom prst="rect">
            <a:avLst/>
          </a:prstGeom>
        </p:spPr>
      </p:pic>
    </p:spTree>
    <p:extLst>
      <p:ext uri="{BB962C8B-B14F-4D97-AF65-F5344CB8AC3E}">
        <p14:creationId xmlns:p14="http://schemas.microsoft.com/office/powerpoint/2010/main" val="1205290284"/>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1795</TotalTime>
  <Words>775</Words>
  <Application>Microsoft Office PowerPoint</Application>
  <PresentationFormat>Panorámica</PresentationFormat>
  <Paragraphs>119</Paragraphs>
  <Slides>20</Slides>
  <Notes>20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20</vt:i4>
      </vt:variant>
    </vt:vector>
  </HeadingPairs>
  <TitlesOfParts>
    <vt:vector size="28" baseType="lpstr">
      <vt:lpstr>Poppins</vt:lpstr>
      <vt:lpstr>Calibri</vt:lpstr>
      <vt:lpstr>Montserrat Light</vt:lpstr>
      <vt:lpstr>Montserrat</vt:lpstr>
      <vt:lpstr>Montserrat Medium</vt:lpstr>
      <vt:lpstr>Montserrat SemiBold</vt:lpstr>
      <vt:lpstr>Arial</vt:lpstr>
      <vt:lpstr>Tema de Office</vt:lpstr>
      <vt:lpstr>UNIT 5. ECVET DIGITAL PUBLISHING</vt:lpstr>
      <vt:lpstr>Contents</vt:lpstr>
      <vt:lpstr>Presentación de PowerPoint</vt:lpstr>
      <vt:lpstr>Presentación de PowerPoint</vt:lpstr>
      <vt:lpstr>DISTRIBUTION PROCESS OPTIONS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E-BOOK DISTRIBUTION Tools, Aggregators, and Exclusivity vs. Going Wide</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0. ECVET DIGITAL PUBLISHING</dc:title>
  <dc:creator>Microsoft Office User</dc:creator>
  <cp:lastModifiedBy>Alba</cp:lastModifiedBy>
  <cp:revision>60</cp:revision>
  <dcterms:created xsi:type="dcterms:W3CDTF">2022-10-03T11:58:43Z</dcterms:created>
  <dcterms:modified xsi:type="dcterms:W3CDTF">2022-12-03T15:28:25Z</dcterms:modified>
</cp:coreProperties>
</file>